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94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4" r:id="rId16"/>
    <p:sldId id="275" r:id="rId17"/>
    <p:sldId id="278" r:id="rId18"/>
    <p:sldId id="279" r:id="rId19"/>
    <p:sldId id="282" r:id="rId20"/>
    <p:sldId id="281" r:id="rId21"/>
    <p:sldId id="285" r:id="rId22"/>
    <p:sldId id="287" r:id="rId23"/>
    <p:sldId id="289" r:id="rId24"/>
    <p:sldId id="292" r:id="rId25"/>
    <p:sldId id="290" r:id="rId26"/>
    <p:sldId id="29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2F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8E892-E1C8-4432-ABFB-25E92F12C36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CC0C13A-732F-435F-A814-C00E3E4A23EF}">
      <dgm:prSet/>
      <dgm:spPr>
        <a:solidFill>
          <a:srgbClr val="FFC000"/>
        </a:solidFill>
      </dgm:spPr>
      <dgm:t>
        <a:bodyPr/>
        <a:lstStyle/>
        <a:p>
          <a:pPr rtl="0"/>
          <a:r>
            <a:rPr lang="cs-CZ" dirty="0" smtClean="0">
              <a:solidFill>
                <a:srgbClr val="FF0000"/>
              </a:solidFill>
            </a:rPr>
            <a:t>nejstarší slovesné projevy nalezneme již v pravěku</a:t>
          </a:r>
          <a:endParaRPr lang="cs-CZ" dirty="0">
            <a:solidFill>
              <a:srgbClr val="FF0000"/>
            </a:solidFill>
          </a:endParaRPr>
        </a:p>
      </dgm:t>
    </dgm:pt>
    <dgm:pt modelId="{69B2E963-E25B-4826-8775-A3DB9487BF6D}" type="parTrans" cxnId="{C7D3F035-C196-40AD-8C1A-92425C52EBEA}">
      <dgm:prSet/>
      <dgm:spPr/>
      <dgm:t>
        <a:bodyPr/>
        <a:lstStyle/>
        <a:p>
          <a:endParaRPr lang="cs-CZ"/>
        </a:p>
      </dgm:t>
    </dgm:pt>
    <dgm:pt modelId="{FC8AA617-6131-4A2F-93BD-ED6833BC1988}" type="sibTrans" cxnId="{C7D3F035-C196-40AD-8C1A-92425C52EBEA}">
      <dgm:prSet/>
      <dgm:spPr/>
      <dgm:t>
        <a:bodyPr/>
        <a:lstStyle/>
        <a:p>
          <a:endParaRPr lang="cs-CZ"/>
        </a:p>
      </dgm:t>
    </dgm:pt>
    <dgm:pt modelId="{7ACC8900-52EB-4D81-AF9C-710867F9D3D2}" type="pres">
      <dgm:prSet presAssocID="{C768E892-E1C8-4432-ABFB-25E92F12C36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A6C20F9-651A-471F-8154-C0B5A3C0DDF0}" type="pres">
      <dgm:prSet presAssocID="{7CC0C13A-732F-435F-A814-C00E3E4A23EF}" presName="composite" presStyleCnt="0"/>
      <dgm:spPr/>
    </dgm:pt>
    <dgm:pt modelId="{B671502F-CFF2-4D94-B59D-523B91069C3F}" type="pres">
      <dgm:prSet presAssocID="{7CC0C13A-732F-435F-A814-C00E3E4A23EF}" presName="imgShp" presStyleLbl="fgImgPlace1" presStyleIdx="0" presStyleCnt="1" custFlipHor="1" custScaleX="1915" custScaleY="33643" custLinFactNeighborX="-86921" custLinFactNeighborY="-6147"/>
      <dgm:spPr/>
    </dgm:pt>
    <dgm:pt modelId="{1B946C15-AD39-4828-9F97-8E1DCE70307F}" type="pres">
      <dgm:prSet presAssocID="{7CC0C13A-732F-435F-A814-C00E3E4A23EF}" presName="txShp" presStyleLbl="node1" presStyleIdx="0" presStyleCnt="1" custLinFactNeighborX="28934" custLinFactNeighborY="608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D3F035-C196-40AD-8C1A-92425C52EBEA}" srcId="{C768E892-E1C8-4432-ABFB-25E92F12C368}" destId="{7CC0C13A-732F-435F-A814-C00E3E4A23EF}" srcOrd="0" destOrd="0" parTransId="{69B2E963-E25B-4826-8775-A3DB9487BF6D}" sibTransId="{FC8AA617-6131-4A2F-93BD-ED6833BC1988}"/>
    <dgm:cxn modelId="{EB4FCE7B-2A67-4C19-BE50-E2684AF6CC94}" type="presOf" srcId="{C768E892-E1C8-4432-ABFB-25E92F12C368}" destId="{7ACC8900-52EB-4D81-AF9C-710867F9D3D2}" srcOrd="0" destOrd="0" presId="urn:microsoft.com/office/officeart/2005/8/layout/vList3"/>
    <dgm:cxn modelId="{381E01E9-9EAD-4FA3-86F4-1BCD7B777275}" type="presOf" srcId="{7CC0C13A-732F-435F-A814-C00E3E4A23EF}" destId="{1B946C15-AD39-4828-9F97-8E1DCE70307F}" srcOrd="0" destOrd="0" presId="urn:microsoft.com/office/officeart/2005/8/layout/vList3"/>
    <dgm:cxn modelId="{A7F20983-4CEF-4B0F-9580-0CB72EA4E868}" type="presParOf" srcId="{7ACC8900-52EB-4D81-AF9C-710867F9D3D2}" destId="{AA6C20F9-651A-471F-8154-C0B5A3C0DDF0}" srcOrd="0" destOrd="0" presId="urn:microsoft.com/office/officeart/2005/8/layout/vList3"/>
    <dgm:cxn modelId="{B8AC8FEE-BCCA-4990-97A4-83A8566DD059}" type="presParOf" srcId="{AA6C20F9-651A-471F-8154-C0B5A3C0DDF0}" destId="{B671502F-CFF2-4D94-B59D-523B91069C3F}" srcOrd="0" destOrd="0" presId="urn:microsoft.com/office/officeart/2005/8/layout/vList3"/>
    <dgm:cxn modelId="{0F160CAA-20CA-4580-8FEA-09AB5EEE5E72}" type="presParOf" srcId="{AA6C20F9-651A-471F-8154-C0B5A3C0DDF0}" destId="{1B946C15-AD39-4828-9F97-8E1DCE7030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46C15-AD39-4828-9F97-8E1DCE70307F}">
      <dsp:nvSpPr>
        <dsp:cNvPr id="0" name=""/>
        <dsp:cNvSpPr/>
      </dsp:nvSpPr>
      <dsp:spPr>
        <a:xfrm rot="10800000">
          <a:off x="2386912" y="1664524"/>
          <a:ext cx="4738199" cy="2386912"/>
        </a:xfrm>
        <a:prstGeom prst="homePlat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562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>
              <a:solidFill>
                <a:srgbClr val="FF0000"/>
              </a:solidFill>
            </a:rPr>
            <a:t>nejstarší slovesné projevy nalezneme již v pravěku</a:t>
          </a:r>
          <a:endParaRPr lang="cs-CZ" sz="3000" kern="1200" dirty="0">
            <a:solidFill>
              <a:srgbClr val="FF0000"/>
            </a:solidFill>
          </a:endParaRPr>
        </a:p>
      </dsp:txBody>
      <dsp:txXfrm rot="10800000">
        <a:off x="2983640" y="1664524"/>
        <a:ext cx="4141471" cy="2386912"/>
      </dsp:txXfrm>
    </dsp:sp>
    <dsp:sp modelId="{B671502F-CFF2-4D94-B59D-523B91069C3F}">
      <dsp:nvSpPr>
        <dsp:cNvPr id="0" name=""/>
        <dsp:cNvSpPr/>
      </dsp:nvSpPr>
      <dsp:spPr>
        <a:xfrm flipH="1">
          <a:off x="0" y="1477480"/>
          <a:ext cx="45709" cy="8030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8A1CE-7D7F-47C3-8238-3D842BE4BACD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649F8-BC21-4E0B-8C5B-C2293B5C6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82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49F8-BC21-4E0B-8C5B-C2293B5C6CE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88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3C2-173F-4DCA-89EB-6433DD5317E6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BDD9-4089-49DF-84A8-357BBA6C0DC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3C2-173F-4DCA-89EB-6433DD5317E6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BDD9-4089-49DF-84A8-357BBA6C0DC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3C2-173F-4DCA-89EB-6433DD5317E6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BDD9-4089-49DF-84A8-357BBA6C0DC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3C2-173F-4DCA-89EB-6433DD5317E6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BDD9-4089-49DF-84A8-357BBA6C0DC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3C2-173F-4DCA-89EB-6433DD5317E6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BDD9-4089-49DF-84A8-357BBA6C0DC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3C2-173F-4DCA-89EB-6433DD5317E6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BDD9-4089-49DF-84A8-357BBA6C0DC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3C2-173F-4DCA-89EB-6433DD5317E6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BDD9-4089-49DF-84A8-357BBA6C0DC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3C2-173F-4DCA-89EB-6433DD5317E6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BDD9-4089-49DF-84A8-357BBA6C0DC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3C2-173F-4DCA-89EB-6433DD5317E6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BDD9-4089-49DF-84A8-357BBA6C0DC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3C2-173F-4DCA-89EB-6433DD5317E6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BDD9-4089-49DF-84A8-357BBA6C0DC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3C2-173F-4DCA-89EB-6433DD5317E6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BDD9-4089-49DF-84A8-357BBA6C0DC1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03C2-173F-4DCA-89EB-6433DD5317E6}" type="datetimeFigureOut">
              <a:rPr lang="cs-CZ" smtClean="0"/>
              <a:t>5.7.2014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BDD9-4089-49DF-84A8-357BBA6C0DC1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H03P_GJsMu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s-svet.cz/piktogramy-prislovi-z-fb" TargetMode="External"/><Relationship Id="rId3" Type="http://schemas.openxmlformats.org/officeDocument/2006/relationships/hyperlink" Target="http://cs.wikipedia.org/wiki/Karel_Jarom%C3%ADr_Erben" TargetMode="External"/><Relationship Id="rId7" Type="http://schemas.openxmlformats.org/officeDocument/2006/relationships/hyperlink" Target="http://www.rceni.cz/" TargetMode="External"/><Relationship Id="rId2" Type="http://schemas.openxmlformats.org/officeDocument/2006/relationships/hyperlink" Target="http://cs.wikipedia.org/wiki/Bo%C5%BEena_N%C4%9Bmcov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P%C5%99%C3%ADslov%C3%AD" TargetMode="External"/><Relationship Id="rId5" Type="http://schemas.openxmlformats.org/officeDocument/2006/relationships/hyperlink" Target="http://cs.wikipedia.org/wiki/%C3%9Astn%C3%AD_lidov%C3%A1_slovesnost" TargetMode="External"/><Relationship Id="rId10" Type="http://schemas.openxmlformats.org/officeDocument/2006/relationships/hyperlink" Target="http://www.sanquis.cz/index1.php?linkID=art2164" TargetMode="External"/><Relationship Id="rId4" Type="http://schemas.openxmlformats.org/officeDocument/2006/relationships/hyperlink" Target="http://cs.wikipedia.org/wiki/Franti%C5%A1ek_Ladislav_%C4%8Celakovsk%C3%BD4" TargetMode="External"/><Relationship Id="rId9" Type="http://schemas.openxmlformats.org/officeDocument/2006/relationships/hyperlink" Target="http://cs.wikipedia.org/wiki/Rakousko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trafika.cz/trafika/eshop/73-1-Knihy-pro-Deti-a-Mladez/0/5/10690-Pohadky-Karel-Jaromir-Erben-1961-il-Josef-Lada" TargetMode="External"/><Relationship Id="rId3" Type="http://schemas.openxmlformats.org/officeDocument/2006/relationships/hyperlink" Target="http://www.czechtradition.eu/index_FOLKLOR.html" TargetMode="External"/><Relationship Id="rId7" Type="http://schemas.openxmlformats.org/officeDocument/2006/relationships/hyperlink" Target="http://www.bux.cz/knihy/26617-zlatovlaska-a-jine-pohadky.html" TargetMode="External"/><Relationship Id="rId2" Type="http://schemas.openxmlformats.org/officeDocument/2006/relationships/hyperlink" Target="http://www.posterlounge.co.uk/prehistoric-rock-art-paintings-akakus-acacus-national-park-sahara-desert-pr7735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dio.cz/cz/rubrika/udalosti/karel-jaromir-erben-200-vyroci-narozeni" TargetMode="External"/><Relationship Id="rId5" Type="http://schemas.openxmlformats.org/officeDocument/2006/relationships/hyperlink" Target="http://knihovnaksenov.webk.cz/pages/vyroci.html" TargetMode="External"/><Relationship Id="rId4" Type="http://schemas.openxmlformats.org/officeDocument/2006/relationships/hyperlink" Target="http://cs.wikipedia.org/wiki/Housle" TargetMode="External"/><Relationship Id="rId9" Type="http://schemas.openxmlformats.org/officeDocument/2006/relationships/hyperlink" Target="http://www.bookfan.eu/kniha/29501/Lidova-rceni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lekare.cz/pdf?ida=kr_05_01_01.pdf" TargetMode="External"/><Relationship Id="rId3" Type="http://schemas.openxmlformats.org/officeDocument/2006/relationships/hyperlink" Target="http://cheerinka32.blog.cz/1112/snehove-vlocky" TargetMode="External"/><Relationship Id="rId7" Type="http://schemas.openxmlformats.org/officeDocument/2006/relationships/hyperlink" Target="http://www.bookfan.eu/kniha/19463/Princezna-se-zlatou-hvezdou-na-cele" TargetMode="External"/><Relationship Id="rId2" Type="http://schemas.openxmlformats.org/officeDocument/2006/relationships/hyperlink" Target="http://michaelvavricka.bloger.cz/Muj-zivot/Tak-uz-tu-konecne-mame-jar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x.cz/knihy/10544-obrazkove-stare-povesti-ceske.html" TargetMode="External"/><Relationship Id="rId5" Type="http://schemas.openxmlformats.org/officeDocument/2006/relationships/hyperlink" Target="http://www.audioknihy.net/clanky/id/780/" TargetMode="External"/><Relationship Id="rId4" Type="http://schemas.openxmlformats.org/officeDocument/2006/relationships/hyperlink" Target="http://www.bookfan.eu/kniha/8799/Starorecke-baj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5400" dirty="0" smtClean="0">
                <a:solidFill>
                  <a:srgbClr val="FF0000"/>
                </a:solidFill>
              </a:rPr>
              <a:t>Ústní lidová slovesnost</a:t>
            </a:r>
            <a:endParaRPr lang="cs-CZ" sz="54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595006" cy="1603948"/>
          </a:xfrm>
        </p:spPr>
        <p:txBody>
          <a:bodyPr>
            <a:normAutofit/>
          </a:bodyPr>
          <a:lstStyle/>
          <a:p>
            <a:pPr algn="ctr"/>
            <a:r>
              <a:rPr lang="cs-CZ" sz="2900" dirty="0" smtClean="0">
                <a:solidFill>
                  <a:srgbClr val="FF0000"/>
                </a:solidFill>
              </a:rPr>
              <a:t>ÚLS</a:t>
            </a:r>
          </a:p>
          <a:p>
            <a:pPr algn="ctr"/>
            <a:endParaRPr lang="cs-CZ" dirty="0">
              <a:solidFill>
                <a:srgbClr val="FF0000"/>
              </a:solidFill>
            </a:endParaRPr>
          </a:p>
          <a:p>
            <a:pPr algn="r"/>
            <a:r>
              <a:rPr lang="cs-CZ" dirty="0">
                <a:solidFill>
                  <a:schemeClr val="bg1"/>
                </a:solidFill>
              </a:rPr>
              <a:t>III/2-CJ1/2.16/</a:t>
            </a:r>
            <a:r>
              <a:rPr lang="cs-CZ" dirty="0" err="1">
                <a:solidFill>
                  <a:schemeClr val="bg1"/>
                </a:solidFill>
              </a:rPr>
              <a:t>Šv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16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324" y="116633"/>
            <a:ext cx="9073008" cy="153652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Pokuste se formulovat přísloví, které znázorňuje obrázek. </a:t>
            </a:r>
            <a:endParaRPr lang="cs-CZ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689"/>
            <a:ext cx="9144000" cy="500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05273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Lidová rčení</a:t>
            </a:r>
            <a:endParaRPr lang="cs-CZ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445223"/>
          </a:xfrm>
        </p:spPr>
        <p:txBody>
          <a:bodyPr numCol="1">
            <a:normAutofit fontScale="25000" lnSpcReduction="20000"/>
          </a:bodyPr>
          <a:lstStyle/>
          <a:p>
            <a:pPr marL="0" lvl="0" indent="0" algn="ctr">
              <a:buNone/>
            </a:pPr>
            <a:endParaRPr lang="cs-CZ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lvl="0" indent="0" algn="ctr">
              <a:buNone/>
            </a:pPr>
            <a:endParaRPr lang="cs-CZ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cs-CZ" sz="11200" dirty="0" smtClean="0">
                <a:solidFill>
                  <a:srgbClr val="002060"/>
                </a:solidFill>
                <a:latin typeface="Calibri" pitchFamily="34" charset="0"/>
              </a:rPr>
              <a:t>sníst vtipnou kaši</a:t>
            </a:r>
          </a:p>
          <a:p>
            <a:pPr marL="0" lvl="0" indent="0">
              <a:buNone/>
            </a:pPr>
            <a:r>
              <a:rPr lang="cs-CZ" sz="11200" dirty="0" smtClean="0">
                <a:solidFill>
                  <a:srgbClr val="002060"/>
                </a:solidFill>
                <a:latin typeface="Calibri" pitchFamily="34" charset="0"/>
              </a:rPr>
              <a:t>vytrhnout </a:t>
            </a:r>
            <a:r>
              <a:rPr lang="cs-CZ" sz="11200" dirty="0">
                <a:solidFill>
                  <a:srgbClr val="002060"/>
                </a:solidFill>
                <a:latin typeface="Calibri" pitchFamily="34" charset="0"/>
              </a:rPr>
              <a:t>trn z paty</a:t>
            </a:r>
          </a:p>
          <a:p>
            <a:pPr marL="0" lvl="0" indent="0">
              <a:buNone/>
            </a:pPr>
            <a:r>
              <a:rPr lang="cs-CZ" sz="11200" dirty="0">
                <a:solidFill>
                  <a:srgbClr val="002060"/>
                </a:solidFill>
                <a:latin typeface="Calibri" pitchFamily="34" charset="0"/>
              </a:rPr>
              <a:t>pamatovat na zadní kolečka</a:t>
            </a:r>
          </a:p>
          <a:p>
            <a:pPr marL="0" lvl="0" indent="0">
              <a:buNone/>
            </a:pPr>
            <a:r>
              <a:rPr lang="cs-CZ" sz="11200" dirty="0">
                <a:solidFill>
                  <a:srgbClr val="002060"/>
                </a:solidFill>
                <a:latin typeface="Calibri" pitchFamily="34" charset="0"/>
              </a:rPr>
              <a:t>být na </a:t>
            </a:r>
            <a:r>
              <a:rPr lang="cs-CZ" sz="11200" dirty="0" smtClean="0">
                <a:solidFill>
                  <a:srgbClr val="002060"/>
                </a:solidFill>
                <a:latin typeface="Calibri" pitchFamily="34" charset="0"/>
              </a:rPr>
              <a:t>roztrhání</a:t>
            </a:r>
          </a:p>
          <a:p>
            <a:pPr marL="0" lvl="0" indent="0">
              <a:buNone/>
            </a:pPr>
            <a:r>
              <a:rPr lang="cs-CZ" sz="11200" dirty="0">
                <a:solidFill>
                  <a:srgbClr val="002060"/>
                </a:solidFill>
                <a:latin typeface="Calibri" pitchFamily="34" charset="0"/>
              </a:rPr>
              <a:t>ž</a:t>
            </a:r>
            <a:r>
              <a:rPr lang="cs-CZ" sz="11200" dirty="0" smtClean="0">
                <a:solidFill>
                  <a:srgbClr val="002060"/>
                </a:solidFill>
                <a:latin typeface="Calibri" pitchFamily="34" charset="0"/>
              </a:rPr>
              <a:t>abomyší válka</a:t>
            </a:r>
          </a:p>
          <a:p>
            <a:pPr marL="0" lvl="0" indent="0">
              <a:buNone/>
            </a:pPr>
            <a:endParaRPr lang="cs-CZ" sz="96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cs-CZ" sz="11200" b="1" dirty="0" smtClean="0">
                <a:solidFill>
                  <a:srgbClr val="FF0000"/>
                </a:solidFill>
                <a:latin typeface="Calibri" pitchFamily="34" charset="0"/>
              </a:rPr>
              <a:t>Formulujte svými slovy, jak rozumíte uvedeným rčením</a:t>
            </a:r>
            <a:r>
              <a:rPr lang="cs-CZ" sz="1120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r>
              <a:rPr lang="cs-CZ" sz="11200" b="1" dirty="0" smtClean="0">
                <a:solidFill>
                  <a:srgbClr val="FF0000"/>
                </a:solidFill>
                <a:latin typeface="Calibri" pitchFamily="34" charset="0"/>
              </a:rPr>
              <a:t>Definujte pojem lidové rčení:</a:t>
            </a:r>
          </a:p>
          <a:p>
            <a:pPr marL="0" indent="0">
              <a:buNone/>
            </a:pPr>
            <a:r>
              <a:rPr lang="cs-CZ" sz="11200" dirty="0" smtClean="0">
                <a:solidFill>
                  <a:srgbClr val="002060"/>
                </a:solidFill>
                <a:latin typeface="Calibri" pitchFamily="34" charset="0"/>
              </a:rPr>
              <a:t>=</a:t>
            </a:r>
            <a:r>
              <a:rPr lang="cs-CZ" sz="1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sz="11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ustálené </a:t>
            </a:r>
            <a:r>
              <a:rPr lang="cs-CZ" sz="1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slovní </a:t>
            </a:r>
            <a:r>
              <a:rPr lang="cs-CZ" sz="11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spojení </a:t>
            </a:r>
            <a:r>
              <a:rPr lang="cs-CZ" sz="1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vyjadřující určitou životní zkušenost, produkt lidové fantazie, cíl: pobavit, lze </a:t>
            </a:r>
            <a:r>
              <a:rPr lang="cs-CZ" sz="11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jej časovat </a:t>
            </a:r>
            <a:r>
              <a:rPr lang="cs-CZ" sz="1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(stává se částí vět)</a:t>
            </a:r>
          </a:p>
          <a:p>
            <a:pPr marL="0" indent="0">
              <a:buNone/>
            </a:pPr>
            <a:endParaRPr lang="cs-CZ" sz="112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0688"/>
            <a:ext cx="22288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39551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Poznáte, jaká lidová rčení jsou zobrazená na obrázku?</a:t>
            </a:r>
            <a:endParaRPr lang="cs-CZ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9536"/>
            <a:ext cx="396546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247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7504" y="4223792"/>
            <a:ext cx="89289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/>
              <a:t>(</a:t>
            </a:r>
            <a:r>
              <a:rPr lang="en-US" dirty="0" err="1" smtClean="0"/>
              <a:t>Srdce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err="1"/>
              <a:t>obraze</a:t>
            </a:r>
            <a:r>
              <a:rPr lang="en-US" dirty="0"/>
              <a:t> </a:t>
            </a:r>
            <a:r>
              <a:rPr lang="en-US" dirty="0" err="1"/>
              <a:t>lidových</a:t>
            </a:r>
            <a:r>
              <a:rPr lang="en-US" dirty="0"/>
              <a:t> </a:t>
            </a:r>
            <a:r>
              <a:rPr lang="en-US" dirty="0" err="1"/>
              <a:t>rčení</a:t>
            </a:r>
            <a:r>
              <a:rPr lang="en-US" dirty="0"/>
              <a:t>, </a:t>
            </a:r>
            <a:r>
              <a:rPr lang="en-US" dirty="0" err="1"/>
              <a:t>autor</a:t>
            </a:r>
            <a:r>
              <a:rPr lang="en-US" dirty="0"/>
              <a:t>: M. </a:t>
            </a:r>
            <a:r>
              <a:rPr lang="en-US" dirty="0" err="1" smtClean="0"/>
              <a:t>Štejfa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sz="2800" dirty="0" smtClean="0"/>
          </a:p>
          <a:p>
            <a:r>
              <a:rPr lang="cs-CZ" sz="2800" dirty="0" smtClean="0">
                <a:solidFill>
                  <a:srgbClr val="002060"/>
                </a:solidFill>
              </a:rPr>
              <a:t>	vylévat si srdce	mít srdce na jazyku</a:t>
            </a:r>
            <a:endParaRPr lang="cs-CZ" sz="2800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8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15212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Pranostika</a:t>
            </a:r>
            <a:r>
              <a:rPr lang="cs-CZ" sz="2400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cs-CZ" sz="2400" b="1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cs-CZ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30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cs-CZ" sz="3000" dirty="0" smtClean="0">
                <a:solidFill>
                  <a:srgbClr val="002060"/>
                </a:solidFill>
                <a:latin typeface="Calibri" pitchFamily="34" charset="0"/>
              </a:rPr>
              <a:t>Na svatého Jiří vylézají hadi a štíři.</a:t>
            </a:r>
          </a:p>
          <a:p>
            <a:r>
              <a:rPr lang="cs-CZ" sz="3300" b="1" dirty="0" smtClean="0">
                <a:solidFill>
                  <a:srgbClr val="FF0000"/>
                </a:solidFill>
                <a:latin typeface="Calibri" pitchFamily="34" charset="0"/>
              </a:rPr>
              <a:t>Co je to pranostika? </a:t>
            </a:r>
          </a:p>
          <a:p>
            <a:pPr marL="0" indent="0" algn="ctr">
              <a:buNone/>
            </a:pPr>
            <a:endParaRPr lang="cs-CZ" sz="3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= ustálené slovní spojení, vyjadřuje se k počasí (meteorologickým jevům), váže se k dlouhodobé lidské zkušenosti</a:t>
            </a:r>
          </a:p>
          <a:p>
            <a:pPr marL="0" indent="0">
              <a:buNone/>
            </a:pPr>
            <a:endParaRPr lang="cs-CZ" sz="33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r>
              <a:rPr lang="cs-CZ" sz="3300" b="1" dirty="0" smtClean="0">
                <a:solidFill>
                  <a:srgbClr val="FF0000"/>
                </a:solidFill>
                <a:latin typeface="Calibri" pitchFamily="34" charset="0"/>
              </a:rPr>
              <a:t>Formulujte pranostiky, které znáte ze své zkušenosti.</a:t>
            </a:r>
          </a:p>
          <a:p>
            <a:r>
              <a:rPr lang="cs-CZ" sz="3300" b="1" dirty="0" smtClean="0">
                <a:solidFill>
                  <a:srgbClr val="FF0000"/>
                </a:solidFill>
                <a:latin typeface="Calibri" pitchFamily="34" charset="0"/>
              </a:rPr>
              <a:t> K jakému ročnímu období se vztahují?</a:t>
            </a:r>
          </a:p>
          <a:p>
            <a:pPr marL="0" indent="0">
              <a:buNone/>
            </a:pPr>
            <a:endParaRPr lang="cs-CZ" sz="3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Pranostiky se mohou vázat jak k měsícům tak i jednotlivým dnům/svátkům v roce.  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924475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alibri" pitchFamily="34" charset="0"/>
              </a:rPr>
              <a:t>Pročtěte si následující příklady a diskutujte o tom, zda souhlasíte s jejich významem.</a:t>
            </a:r>
            <a:br>
              <a:rPr lang="cs-CZ" sz="2800" b="1" dirty="0">
                <a:solidFill>
                  <a:srgbClr val="FF0000"/>
                </a:solidFill>
                <a:latin typeface="Calibri" pitchFamily="34" charset="0"/>
              </a:rPr>
            </a:br>
            <a:endParaRPr lang="cs-CZ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1286" y="1052736"/>
            <a:ext cx="9155286" cy="5805264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Calibri" pitchFamily="34" charset="0"/>
              </a:rPr>
              <a:t>Březen - za kamna vlezem.</a:t>
            </a:r>
          </a:p>
          <a:p>
            <a:r>
              <a:rPr lang="cs-CZ" sz="2400" dirty="0">
                <a:latin typeface="Calibri" pitchFamily="34" charset="0"/>
              </a:rPr>
              <a:t>Duben - ještě tam </a:t>
            </a:r>
            <a:r>
              <a:rPr lang="cs-CZ" sz="2400" dirty="0" err="1" smtClean="0">
                <a:latin typeface="Calibri" pitchFamily="34" charset="0"/>
              </a:rPr>
              <a:t>budem</a:t>
            </a:r>
            <a:r>
              <a:rPr lang="cs-CZ" sz="2400" dirty="0" smtClean="0">
                <a:latin typeface="Calibri" pitchFamily="34" charset="0"/>
              </a:rPr>
              <a:t>.</a:t>
            </a:r>
            <a:endParaRPr lang="cs-CZ" sz="2400" dirty="0">
              <a:latin typeface="Calibri" pitchFamily="34" charset="0"/>
            </a:endParaRPr>
          </a:p>
          <a:p>
            <a:r>
              <a:rPr lang="cs-CZ" sz="2400" dirty="0">
                <a:latin typeface="Calibri" pitchFamily="34" charset="0"/>
              </a:rPr>
              <a:t>Únor bílý - pole sílí.</a:t>
            </a:r>
          </a:p>
          <a:p>
            <a:r>
              <a:rPr lang="cs-CZ" sz="2400" dirty="0">
                <a:latin typeface="Calibri" pitchFamily="34" charset="0"/>
              </a:rPr>
              <a:t>Medardova kápě - čtyřicet dní kape.</a:t>
            </a:r>
          </a:p>
          <a:p>
            <a:r>
              <a:rPr lang="cs-CZ" sz="2400" dirty="0">
                <a:latin typeface="Calibri" pitchFamily="34" charset="0"/>
              </a:rPr>
              <a:t>Svatá Lucie noci upije a dne nepřidá.</a:t>
            </a:r>
          </a:p>
          <a:p>
            <a:r>
              <a:rPr lang="cs-CZ" sz="2400" dirty="0">
                <a:latin typeface="Calibri" pitchFamily="34" charset="0"/>
              </a:rPr>
              <a:t>Na Nový rok o slepičí krok.</a:t>
            </a:r>
          </a:p>
          <a:p>
            <a:r>
              <a:rPr lang="cs-CZ" sz="2400" dirty="0">
                <a:latin typeface="Calibri" pitchFamily="34" charset="0"/>
              </a:rPr>
              <a:t>Na Hromnice o hodinu </a:t>
            </a:r>
            <a:r>
              <a:rPr lang="cs-CZ" sz="2400" dirty="0" smtClean="0">
                <a:latin typeface="Calibri" pitchFamily="34" charset="0"/>
              </a:rPr>
              <a:t>více.</a:t>
            </a:r>
            <a:endParaRPr lang="cs-CZ" sz="2400" dirty="0">
              <a:latin typeface="Calibri" pitchFamily="34" charset="0"/>
            </a:endParaRPr>
          </a:p>
          <a:p>
            <a:r>
              <a:rPr lang="cs-CZ" sz="2400" dirty="0">
                <a:latin typeface="Calibri" pitchFamily="34" charset="0"/>
              </a:rPr>
              <a:t>Svatý Matěj ledy láme, nemá-li je, nadělá </a:t>
            </a:r>
            <a:r>
              <a:rPr lang="cs-CZ" sz="2400" dirty="0" smtClean="0">
                <a:latin typeface="Calibri" pitchFamily="34" charset="0"/>
              </a:rPr>
              <a:t>je.</a:t>
            </a:r>
            <a:endParaRPr lang="cs-CZ" sz="2400" dirty="0">
              <a:latin typeface="Calibri" pitchFamily="34" charset="0"/>
            </a:endParaRPr>
          </a:p>
          <a:p>
            <a:r>
              <a:rPr lang="cs-CZ" sz="2400" dirty="0">
                <a:latin typeface="Calibri" pitchFamily="34" charset="0"/>
              </a:rPr>
              <a:t>Svatá Anna - chladna z rána.</a:t>
            </a:r>
          </a:p>
          <a:p>
            <a:r>
              <a:rPr lang="cs-CZ" sz="2400" dirty="0">
                <a:latin typeface="Calibri" pitchFamily="34" charset="0"/>
              </a:rPr>
              <a:t>Na svatého Jiří vylézají hadi a štíři.</a:t>
            </a:r>
          </a:p>
          <a:p>
            <a:r>
              <a:rPr lang="cs-CZ" sz="2400" dirty="0">
                <a:latin typeface="Calibri" pitchFamily="34" charset="0"/>
              </a:rPr>
              <a:t>Na svatou Kateřinu schováme se pod peřinu.</a:t>
            </a:r>
          </a:p>
          <a:p>
            <a:r>
              <a:rPr lang="cs-CZ" sz="2400" dirty="0">
                <a:latin typeface="Calibri" pitchFamily="34" charset="0"/>
              </a:rPr>
              <a:t>Na svatou Barboru jaro jde do dvoru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484784"/>
            <a:ext cx="258776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50" y="3933056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6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22413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Lidová píseň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 smtClean="0">
              <a:hlinkClick r:id="rId2"/>
            </a:endParaRPr>
          </a:p>
          <a:p>
            <a:pPr marL="0" indent="0">
              <a:buNone/>
            </a:pPr>
            <a:endParaRPr lang="cs-CZ" b="1" dirty="0" smtClean="0">
              <a:hlinkClick r:id="rId2"/>
            </a:endParaRPr>
          </a:p>
          <a:p>
            <a:pPr marL="0" indent="0">
              <a:buNone/>
            </a:pPr>
            <a:endParaRPr lang="cs-CZ" b="1" dirty="0">
              <a:hlinkClick r:id="rId2"/>
            </a:endParaRPr>
          </a:p>
          <a:p>
            <a:pPr marL="0" indent="0">
              <a:buNone/>
            </a:pPr>
            <a:endParaRPr lang="cs-CZ" b="1" dirty="0" smtClean="0">
              <a:hlinkClick r:id="rId2"/>
            </a:endParaRPr>
          </a:p>
          <a:p>
            <a:pPr marL="0" indent="0">
              <a:buNone/>
            </a:pPr>
            <a:r>
              <a:rPr lang="cs-CZ" b="1" dirty="0" smtClean="0">
                <a:hlinkClick r:id="rId2"/>
              </a:rPr>
              <a:t>http</a:t>
            </a:r>
            <a:r>
              <a:rPr lang="cs-CZ" b="1" dirty="0">
                <a:hlinkClick r:id="rId2"/>
              </a:rPr>
              <a:t>://</a:t>
            </a:r>
            <a:r>
              <a:rPr lang="cs-CZ" b="1" dirty="0" smtClean="0">
                <a:hlinkClick r:id="rId2"/>
              </a:rPr>
              <a:t>www.youtube.com/watch?v=H03P_GJsMuc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Poslechněte si lidovou píseň Pod našima okny.</a:t>
            </a:r>
          </a:p>
          <a:p>
            <a:endParaRPr lang="cs-CZ" sz="2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cs-CZ" sz="2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85" y="1583401"/>
            <a:ext cx="3240360" cy="182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134555" cy="1512168"/>
          </a:xfrm>
        </p:spPr>
        <p:txBody>
          <a:bodyPr/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Charakterizujte 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</a:rPr>
              <a:t>lexikální </a:t>
            </a: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a syntaktickou stránku textu .</a:t>
            </a:r>
            <a:b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Popište 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</a:rPr>
              <a:t>rytmus a rým.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i="1" dirty="0" smtClean="0">
                <a:solidFill>
                  <a:srgbClr val="002060"/>
                </a:solidFill>
                <a:latin typeface="Calibri" pitchFamily="34" charset="0"/>
              </a:rPr>
              <a:t>Pod </a:t>
            </a:r>
            <a:r>
              <a:rPr lang="cs-CZ" sz="2800" b="1" i="1" dirty="0">
                <a:solidFill>
                  <a:srgbClr val="002060"/>
                </a:solidFill>
                <a:latin typeface="Calibri" pitchFamily="34" charset="0"/>
              </a:rPr>
              <a:t>našima okny teče vodička</a:t>
            </a:r>
            <a:r>
              <a:rPr lang="cs-CZ" sz="2800" b="1" i="1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cs-CZ" sz="2800" b="1" i="1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cs-CZ" sz="2800" b="1" i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2800" b="1" i="1" dirty="0">
                <a:solidFill>
                  <a:srgbClr val="002060"/>
                </a:solidFill>
                <a:latin typeface="Calibri" pitchFamily="34" charset="0"/>
              </a:rPr>
              <a:t>napoj mně, má milá, mého koníčka!</a:t>
            </a:r>
            <a:br>
              <a:rPr lang="cs-CZ" sz="2800" b="1" i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2800" b="1" i="1" dirty="0">
                <a:solidFill>
                  <a:srgbClr val="002060"/>
                </a:solidFill>
                <a:latin typeface="Calibri" pitchFamily="34" charset="0"/>
              </a:rPr>
              <a:t>Nechci, nenapojím, já se koně bojím,</a:t>
            </a:r>
            <a:br>
              <a:rPr lang="cs-CZ" sz="2800" b="1" i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2800" b="1" i="1" dirty="0">
                <a:solidFill>
                  <a:srgbClr val="002060"/>
                </a:solidFill>
                <a:latin typeface="Calibri" pitchFamily="34" charset="0"/>
              </a:rPr>
              <a:t>já se koně bojím, že jsem maličká.</a:t>
            </a:r>
            <a:endParaRPr lang="cs-CZ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sz="2800" b="1" i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cs-CZ" sz="2800" b="1" i="1" dirty="0">
                <a:solidFill>
                  <a:srgbClr val="002060"/>
                </a:solidFill>
                <a:latin typeface="Calibri" pitchFamily="34" charset="0"/>
              </a:rPr>
              <a:t>z Hradecka</a:t>
            </a:r>
            <a:r>
              <a:rPr lang="cs-CZ" sz="2800" b="1" i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Na základě ukázky poté shrňte, jaké </a:t>
            </a:r>
            <a:r>
              <a:rPr lang="cs-CZ" sz="2800" b="1" dirty="0" smtClean="0">
                <a:solidFill>
                  <a:srgbClr val="002060"/>
                </a:solidFill>
                <a:latin typeface="Calibri" pitchFamily="34" charset="0"/>
              </a:rPr>
              <a:t>jazykové prostředky</a:t>
            </a:r>
            <a:r>
              <a:rPr lang="cs-CZ" sz="2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využívá ústní lidová slovesnost. </a:t>
            </a:r>
            <a:endParaRPr lang="cs-CZ" sz="2800" b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9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80120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Jazykové prostředky, kterých  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</a:rPr>
              <a:t>využívá ústní lidová </a:t>
            </a: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slovesnost: </a:t>
            </a:r>
            <a:endParaRPr lang="cs-CZ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3" y="1556792"/>
            <a:ext cx="8871729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800" b="1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opakování slov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r</a:t>
            </a:r>
            <a:r>
              <a:rPr lang="cs-CZ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ytmický veršovaný projev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k</a:t>
            </a:r>
            <a:r>
              <a:rPr lang="cs-CZ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rátký rozsah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rým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v</a:t>
            </a:r>
            <a:r>
              <a:rPr lang="cs-CZ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ěty zvolací, přací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s</a:t>
            </a:r>
            <a:r>
              <a:rPr lang="cs-CZ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lova citově zabarvená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slova zdrobnělá (deminutiva)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eufonie (libozvuk)</a:t>
            </a:r>
          </a:p>
          <a:p>
            <a:pPr marL="0" indent="0">
              <a:buNone/>
            </a:pPr>
            <a:endParaRPr lang="cs-CZ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cs-CZ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3300" b="1" dirty="0" smtClean="0">
                <a:solidFill>
                  <a:srgbClr val="FF0000"/>
                </a:solidFill>
                <a:latin typeface="Calibri" pitchFamily="34" charset="0"/>
              </a:rPr>
              <a:t>Které jiné lidové písně znáte? Máte rádi lidovou hudbu?</a:t>
            </a:r>
          </a:p>
          <a:p>
            <a:pPr marL="0" indent="0">
              <a:buNone/>
            </a:pPr>
            <a:endParaRPr lang="cs-CZ" sz="33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2030969" cy="284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3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80120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5. Shrňme si…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8820472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Calibri" pitchFamily="34" charset="0"/>
              </a:rPr>
              <a:t>Znaky ÚLS: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Ústní tradování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Anonymita autora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Kolektivnost (odráží myšlení celého společenství)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Variabilita (neustálený text, obměny dle kraje)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Calibri" pitchFamily="34" charset="0"/>
              </a:rPr>
              <a:t>Co vyjadřuje ÚLS? 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Lidový názor na život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Optimismus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Lásku k milovanému člověku, k dětem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Touhu po lásce, po svobodě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Odpor k útisku</a:t>
            </a:r>
          </a:p>
          <a:p>
            <a:endParaRPr lang="cs-CZ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Zopakujme si …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16" y="908720"/>
            <a:ext cx="9139484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Calibri" pitchFamily="34" charset="0"/>
              </a:rPr>
              <a:t>Funkce lidové slovesnosti:</a:t>
            </a:r>
            <a:endParaRPr lang="cs-CZ" sz="28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cs-CZ" sz="2400" dirty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obavení</a:t>
            </a:r>
            <a:endParaRPr lang="cs-CZ" sz="2400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Ponaučení</a:t>
            </a:r>
            <a:endParaRPr lang="cs-CZ" sz="2400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Soudržnost kolektivu/společenství</a:t>
            </a:r>
          </a:p>
          <a:p>
            <a:pPr marL="0" indent="0">
              <a:buNone/>
            </a:pPr>
            <a:endParaRPr lang="cs-CZ" sz="2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Calibri" pitchFamily="34" charset="0"/>
              </a:rPr>
              <a:t>Literární druhy ÚLS:</a:t>
            </a:r>
          </a:p>
          <a:p>
            <a:r>
              <a:rPr lang="cs-CZ" sz="2400" dirty="0">
                <a:solidFill>
                  <a:srgbClr val="FF0000"/>
                </a:solidFill>
                <a:latin typeface="Calibri" pitchFamily="34" charset="0"/>
              </a:rPr>
              <a:t>lyrika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FF00"/>
                </a:solidFill>
              </a:rPr>
              <a:t>– písně milostné, pracovní, vojenské, ukolébavky</a:t>
            </a:r>
          </a:p>
          <a:p>
            <a:r>
              <a:rPr lang="cs-CZ" sz="2400" dirty="0">
                <a:solidFill>
                  <a:srgbClr val="FF0000"/>
                </a:solidFill>
                <a:latin typeface="Calibri" pitchFamily="34" charset="0"/>
              </a:rPr>
              <a:t>epika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FF00"/>
                </a:solidFill>
              </a:rPr>
              <a:t>– eposy, byliny, báje, pověsti, pohádky, anekdoty</a:t>
            </a:r>
          </a:p>
          <a:p>
            <a:r>
              <a:rPr lang="cs-CZ" sz="2400" dirty="0">
                <a:solidFill>
                  <a:srgbClr val="FF0000"/>
                </a:solidFill>
                <a:latin typeface="Calibri" pitchFamily="34" charset="0"/>
              </a:rPr>
              <a:t>drama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FF00"/>
                </a:solidFill>
              </a:rPr>
              <a:t>– zpěvohry, loutkové hry </a:t>
            </a:r>
          </a:p>
          <a:p>
            <a:pPr marL="0" indent="0">
              <a:buNone/>
            </a:pPr>
            <a:endParaRPr lang="cs-CZ" sz="20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1496290"/>
          </a:xfrm>
        </p:spPr>
        <p:txBody>
          <a:bodyPr/>
          <a:lstStyle/>
          <a:p>
            <a:pPr algn="ctr"/>
            <a:r>
              <a:rPr lang="cs-CZ" sz="5400" dirty="0" smtClean="0">
                <a:solidFill>
                  <a:srgbClr val="002060"/>
                </a:solidFill>
              </a:rPr>
              <a:t>Obsah</a:t>
            </a:r>
            <a:endParaRPr lang="cs-CZ" sz="5400" dirty="0">
              <a:solidFill>
                <a:srgbClr val="002060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856984" cy="496855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Úvodem …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Počátky slovesného umění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Pojem ústní lidová slovesnost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Žánry ÚLS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Shrnutí (znaky a funkce ÚLS)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Sběratelé </a:t>
            </a: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ÚLS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Použitá </a:t>
            </a: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literatura a zdroje</a:t>
            </a:r>
          </a:p>
          <a:p>
            <a:endParaRPr lang="cs-CZ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AutoNum type="arabicPeriod"/>
            </a:pPr>
            <a:endParaRPr lang="cs-CZ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208912" cy="92447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6. Sběratelé ústní lidové slovesnosti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1"/>
            <a:ext cx="8136904" cy="4113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>
              <a:buFontTx/>
              <a:buChar char="-"/>
            </a:pPr>
            <a:endParaRPr lang="cs-CZ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cs-CZ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cs-CZ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cs-CZ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18195"/>
            <a:ext cx="2887556" cy="369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2492896"/>
            <a:ext cx="2678313" cy="369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18" y="2469557"/>
            <a:ext cx="2586731" cy="351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5788" y="116632"/>
            <a:ext cx="7125113" cy="92447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Období národního obrození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Calibri" pitchFamily="34" charset="0"/>
              </a:rPr>
              <a:t>František Ladislav Čelakovský 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</a:rPr>
              <a:t>– </a:t>
            </a:r>
            <a:r>
              <a:rPr lang="cs-CZ" sz="2000" b="1" dirty="0" smtClean="0">
                <a:solidFill>
                  <a:srgbClr val="FF0000"/>
                </a:solidFill>
              </a:rPr>
              <a:t>slovanské národní písně a přísloví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70410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49806"/>
            <a:ext cx="1824781" cy="287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95563"/>
            <a:ext cx="1808827" cy="285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0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7022" y="260648"/>
            <a:ext cx="7125113" cy="92447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Spjatost s národním obrozením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8136904" cy="411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Calibri" pitchFamily="34" charset="0"/>
              </a:rPr>
              <a:t>Karel Jaromír Erben </a:t>
            </a:r>
            <a:r>
              <a:rPr lang="cs-CZ" sz="2200" b="1" dirty="0" smtClean="0">
                <a:solidFill>
                  <a:srgbClr val="FF0000"/>
                </a:solidFill>
                <a:latin typeface="Calibri" pitchFamily="34" charset="0"/>
              </a:rPr>
              <a:t>– </a:t>
            </a:r>
            <a:r>
              <a:rPr lang="cs-CZ" sz="2000" b="1" dirty="0" smtClean="0">
                <a:solidFill>
                  <a:srgbClr val="FF0000"/>
                </a:solidFill>
              </a:rPr>
              <a:t>české písně a říkadla, pohádky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3" y="2638012"/>
            <a:ext cx="2459472" cy="316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46678"/>
            <a:ext cx="1695771" cy="263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42" y="3323655"/>
            <a:ext cx="1838325" cy="263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10157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9746" y="260648"/>
            <a:ext cx="7125113" cy="92447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Období realismu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8136904" cy="411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Calibri" pitchFamily="34" charset="0"/>
              </a:rPr>
              <a:t>Božena Němcová </a:t>
            </a:r>
            <a:r>
              <a:rPr lang="cs-CZ" sz="2200" b="1" dirty="0" smtClean="0">
                <a:solidFill>
                  <a:srgbClr val="FF0000"/>
                </a:solidFill>
                <a:latin typeface="Calibri" pitchFamily="34" charset="0"/>
              </a:rPr>
              <a:t>– </a:t>
            </a:r>
            <a:r>
              <a:rPr lang="cs-CZ" sz="2000" b="1" dirty="0" smtClean="0">
                <a:solidFill>
                  <a:srgbClr val="FF0000"/>
                </a:solidFill>
              </a:rPr>
              <a:t>pohádky, pověsti, lidové tradice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6" y="2545399"/>
            <a:ext cx="2271984" cy="28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67" y="2348880"/>
            <a:ext cx="19240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45399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89771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08"/>
            <a:ext cx="19145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4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7</a:t>
            </a:r>
            <a:r>
              <a:rPr lang="cs-CZ" sz="2800" b="1" dirty="0" smtClean="0">
                <a:solidFill>
                  <a:srgbClr val="FF0000"/>
                </a:solidFill>
              </a:rPr>
              <a:t>. </a:t>
            </a:r>
            <a:r>
              <a:rPr lang="cs-CZ" sz="2800" b="1" dirty="0" smtClean="0">
                <a:solidFill>
                  <a:srgbClr val="FF0000"/>
                </a:solidFill>
              </a:rPr>
              <a:t>Použitá literatura a zdroje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  <a:latin typeface="Calibri" pitchFamily="34" charset="0"/>
              </a:rPr>
              <a:t>Sochrová</a:t>
            </a: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, Marie: Literatura v kostce, nakladatelství Fragment, 1996</a:t>
            </a: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http://cs.wikipedia.org/wiki/Bo%C5%BEena_N%C4%9Bmcov%C3%A1</a:t>
            </a:r>
            <a:endParaRPr lang="cs-CZ" dirty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3"/>
              </a:rPr>
              <a:t>http://cs.wikipedia.org/wiki/Karel_Jarom%C3%ADr_Erben</a:t>
            </a:r>
            <a:endParaRPr lang="cs-CZ" dirty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4"/>
              </a:rPr>
              <a:t>http://cs.wikipedia.org/wiki/Franti%C5%A1ek_Ladislav_%C4%8Celakovsk%C3%BD4</a:t>
            </a:r>
            <a:endParaRPr lang="cs-CZ" dirty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5"/>
              </a:rPr>
              <a:t>http://cs.wikipedia.org/wiki/%C3%9Astn%C3%AD_lidov%C3%A1_slovesnost</a:t>
            </a:r>
            <a:endParaRPr lang="cs-CZ" dirty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6"/>
              </a:rPr>
              <a:t>http://cs.wikipedia.org/wiki/P%C5%99%C3%ADslov%C3%AD</a:t>
            </a:r>
            <a:endParaRPr lang="cs-CZ" dirty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7"/>
              </a:rPr>
              <a:t>http://www.rceni.cz</a:t>
            </a:r>
            <a:r>
              <a:rPr lang="cs-CZ" dirty="0" smtClean="0">
                <a:solidFill>
                  <a:srgbClr val="FFFFFF"/>
                </a:solidFill>
                <a:latin typeface="Calibri" pitchFamily="34" charset="0"/>
                <a:hlinkClick r:id="rId7"/>
              </a:rPr>
              <a:t>/</a:t>
            </a:r>
            <a:endParaRPr lang="cs-CZ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8"/>
              </a:rPr>
              <a:t>http://www.nas-svet.cz/piktogramy-prislovi-z-fb</a:t>
            </a:r>
            <a:endParaRPr lang="cs-CZ" dirty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Calibri" pitchFamily="34" charset="0"/>
                <a:hlinkClick r:id="rId9"/>
              </a:rPr>
              <a:t>http://cs.wikipedia.org/wiki/Rakousko</a:t>
            </a:r>
            <a:endParaRPr lang="cs-CZ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Calibri" pitchFamily="34" charset="0"/>
                <a:hlinkClick r:id="rId10"/>
              </a:rPr>
              <a:t>http://www.sanquis.cz/index1.php?linkID=art2164</a:t>
            </a:r>
            <a:endParaRPr lang="cs-CZ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8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Calibri" pitchFamily="34" charset="0"/>
                <a:hlinkClick r:id="rId2"/>
              </a:rPr>
              <a:t>http://www.posterlounge.co.uk/prehistoric-rock-art-paintings-akakus-acacus-national-park-sahara-desert-pr77359.html</a:t>
            </a:r>
            <a:endParaRPr lang="cs-CZ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Calibri" pitchFamily="34" charset="0"/>
                <a:hlinkClick r:id="rId3"/>
              </a:rPr>
              <a:t>http://www.czechtradition.eu/index_FOLKLOR.html</a:t>
            </a:r>
            <a:endParaRPr lang="cs-CZ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Calibri" pitchFamily="34" charset="0"/>
                <a:hlinkClick r:id="rId4"/>
              </a:rPr>
              <a:t>http://cs.wikipedia.org/wiki/Housle</a:t>
            </a:r>
            <a:endParaRPr lang="cs-CZ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Calibri" pitchFamily="34" charset="0"/>
                <a:hlinkClick r:id="rId5"/>
              </a:rPr>
              <a:t>http://knihovnaksenov.webk.cz/pages/vyroci.html</a:t>
            </a:r>
            <a:endParaRPr lang="cs-CZ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Calibri" pitchFamily="34" charset="0"/>
                <a:hlinkClick r:id="rId6"/>
              </a:rPr>
              <a:t>http://www.radio.cz/cz/rubrika/udalosti/karel-jaromir-erben-200-vyroci-narozeni</a:t>
            </a:r>
            <a:endParaRPr lang="cs-CZ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Calibri" pitchFamily="34" charset="0"/>
                <a:hlinkClick r:id="rId7"/>
              </a:rPr>
              <a:t>http://www.bux.cz/knihy/26617-zlatovlaska-a-jine-pohadky.html</a:t>
            </a:r>
            <a:endParaRPr lang="cs-CZ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Calibri" pitchFamily="34" charset="0"/>
                <a:hlinkClick r:id="rId8"/>
              </a:rPr>
              <a:t>http://www.e-trafika.cz/trafika/eshop/73-1-Knihy-pro-Deti-a-Mladez/0/5/10690-Pohadky-Karel-Jaromir-Erben-1961-il-Josef-Lada</a:t>
            </a:r>
            <a:endParaRPr lang="cs-CZ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Calibri" pitchFamily="34" charset="0"/>
                <a:hlinkClick r:id="rId9"/>
              </a:rPr>
              <a:t>http://</a:t>
            </a:r>
            <a:r>
              <a:rPr lang="cs-CZ" dirty="0" smtClean="0">
                <a:solidFill>
                  <a:srgbClr val="0070C0"/>
                </a:solidFill>
                <a:latin typeface="Calibri" pitchFamily="34" charset="0"/>
                <a:hlinkClick r:id="rId9"/>
              </a:rPr>
              <a:t>www.bookfan.eu/kniha/29501/Lidova-rceni</a:t>
            </a:r>
            <a:endParaRPr lang="cs-CZ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2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http://</a:t>
            </a:r>
            <a:r>
              <a:rPr lang="cs-CZ" dirty="0" smtClean="0">
                <a:solidFill>
                  <a:srgbClr val="FFFFFF"/>
                </a:solidFill>
                <a:latin typeface="Calibri" pitchFamily="34" charset="0"/>
                <a:hlinkClick r:id="rId2"/>
              </a:rPr>
              <a:t>michaelvavricka.bloger.cz/Muj-zivot/Tak-uz-tu-konecne-mame-jaro</a:t>
            </a:r>
            <a:endParaRPr lang="cs-CZ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3"/>
              </a:rPr>
              <a:t>http://</a:t>
            </a:r>
            <a:r>
              <a:rPr lang="cs-CZ" dirty="0" smtClean="0">
                <a:solidFill>
                  <a:srgbClr val="FFFFFF"/>
                </a:solidFill>
                <a:latin typeface="Calibri" pitchFamily="34" charset="0"/>
                <a:hlinkClick r:id="rId3"/>
              </a:rPr>
              <a:t>cheerinka32.blog.cz/1112/snehove-vlocky</a:t>
            </a:r>
            <a:endParaRPr lang="cs-CZ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4"/>
              </a:rPr>
              <a:t>http://</a:t>
            </a:r>
            <a:r>
              <a:rPr lang="cs-CZ" dirty="0" smtClean="0">
                <a:solidFill>
                  <a:srgbClr val="FFFFFF"/>
                </a:solidFill>
                <a:latin typeface="Calibri" pitchFamily="34" charset="0"/>
                <a:hlinkClick r:id="rId4"/>
              </a:rPr>
              <a:t>www.bookfan.eu/kniha/8799/Starorecke-baje</a:t>
            </a:r>
            <a:endParaRPr lang="cs-CZ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5"/>
              </a:rPr>
              <a:t>http://www.audioknihy.net/clanky/id/780</a:t>
            </a:r>
            <a:r>
              <a:rPr lang="cs-CZ" dirty="0" smtClean="0">
                <a:solidFill>
                  <a:srgbClr val="FFFFFF"/>
                </a:solidFill>
                <a:latin typeface="Calibri" pitchFamily="34" charset="0"/>
                <a:hlinkClick r:id="rId5"/>
              </a:rPr>
              <a:t>/</a:t>
            </a:r>
            <a:endParaRPr lang="cs-CZ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6"/>
              </a:rPr>
              <a:t>http://</a:t>
            </a:r>
            <a:r>
              <a:rPr lang="cs-CZ" dirty="0" smtClean="0">
                <a:solidFill>
                  <a:srgbClr val="FFFFFF"/>
                </a:solidFill>
                <a:latin typeface="Calibri" pitchFamily="34" charset="0"/>
                <a:hlinkClick r:id="rId6"/>
              </a:rPr>
              <a:t>www.bux.cz/knihy/10544-obrazkove-stare-povesti-ceske.html</a:t>
            </a:r>
            <a:endParaRPr lang="cs-CZ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alibri" pitchFamily="34" charset="0"/>
                <a:hlinkClick r:id="rId7"/>
              </a:rPr>
              <a:t>http://</a:t>
            </a:r>
            <a:r>
              <a:rPr lang="cs-CZ" dirty="0" smtClean="0">
                <a:solidFill>
                  <a:srgbClr val="FFFFFF"/>
                </a:solidFill>
                <a:latin typeface="Calibri" pitchFamily="34" charset="0"/>
                <a:hlinkClick r:id="rId7"/>
              </a:rPr>
              <a:t>www.bookfan.eu/kniha/19463/Princezna-se-zlatou-hvezdou-na-cele</a:t>
            </a:r>
            <a:endParaRPr lang="cs-CZ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Calibri" pitchFamily="34" charset="0"/>
                <a:hlinkClick r:id="rId8"/>
              </a:rPr>
              <a:t>http://www.prolekare.cz/pdf?ida=kr_05_01_01.pdf</a:t>
            </a:r>
            <a:endParaRPr lang="cs-CZ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3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1. Úvodem…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9875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OTÁZKY K ZAMYŠLENÍ:</a:t>
            </a: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sz="2600" b="1" dirty="0" smtClean="0">
                <a:solidFill>
                  <a:srgbClr val="FF0000"/>
                </a:solidFill>
              </a:rPr>
              <a:t>Co si představíte pod pojmem lidová slovesnost?</a:t>
            </a:r>
          </a:p>
          <a:p>
            <a:endParaRPr lang="cs-CZ" sz="2600" b="1" dirty="0" smtClean="0">
              <a:solidFill>
                <a:srgbClr val="FF0000"/>
              </a:solidFill>
            </a:endParaRPr>
          </a:p>
          <a:p>
            <a:r>
              <a:rPr lang="cs-CZ" sz="2600" b="1" dirty="0" smtClean="0">
                <a:solidFill>
                  <a:srgbClr val="FF0000"/>
                </a:solidFill>
              </a:rPr>
              <a:t>Do jaké doby mohou sahat první jazykové projevy lidí?</a:t>
            </a:r>
          </a:p>
          <a:p>
            <a:endParaRPr lang="cs-CZ" sz="2600" b="1" dirty="0" smtClean="0">
              <a:solidFill>
                <a:srgbClr val="FF0000"/>
              </a:solidFill>
            </a:endParaRPr>
          </a:p>
          <a:p>
            <a:r>
              <a:rPr lang="cs-CZ" sz="2600" b="1" dirty="0" smtClean="0">
                <a:solidFill>
                  <a:srgbClr val="FF0000"/>
                </a:solidFill>
              </a:rPr>
              <a:t>Proč </a:t>
            </a:r>
            <a:r>
              <a:rPr lang="cs-CZ" sz="2600" b="1" dirty="0">
                <a:solidFill>
                  <a:srgbClr val="FF0000"/>
                </a:solidFill>
              </a:rPr>
              <a:t>si lidé od pradávna vyprávěli </a:t>
            </a:r>
            <a:r>
              <a:rPr lang="cs-CZ" sz="2600" b="1" dirty="0" smtClean="0">
                <a:solidFill>
                  <a:srgbClr val="FF0000"/>
                </a:solidFill>
              </a:rPr>
              <a:t>různé pohádky a  </a:t>
            </a:r>
            <a:r>
              <a:rPr lang="cs-CZ" sz="2600" b="1" dirty="0">
                <a:solidFill>
                  <a:srgbClr val="FF0000"/>
                </a:solidFill>
              </a:rPr>
              <a:t>pověsti, zpívali </a:t>
            </a:r>
            <a:r>
              <a:rPr lang="cs-CZ" sz="2600" b="1" dirty="0" smtClean="0">
                <a:solidFill>
                  <a:srgbClr val="FF0000"/>
                </a:solidFill>
              </a:rPr>
              <a:t>písně, </a:t>
            </a:r>
            <a:r>
              <a:rPr lang="cs-CZ" sz="2600" b="1" dirty="0">
                <a:solidFill>
                  <a:srgbClr val="FF0000"/>
                </a:solidFill>
              </a:rPr>
              <a:t>z generace na generaci předávali </a:t>
            </a:r>
            <a:r>
              <a:rPr lang="cs-CZ" sz="2600" b="1" dirty="0" smtClean="0">
                <a:solidFill>
                  <a:srgbClr val="FF0000"/>
                </a:solidFill>
              </a:rPr>
              <a:t>moudré životní </a:t>
            </a:r>
            <a:r>
              <a:rPr lang="cs-CZ" sz="2600" b="1" dirty="0">
                <a:solidFill>
                  <a:srgbClr val="FF0000"/>
                </a:solidFill>
              </a:rPr>
              <a:t>zkušenosti</a:t>
            </a:r>
            <a:r>
              <a:rPr lang="cs-CZ" sz="26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cs-CZ" sz="2600" b="1" dirty="0">
              <a:solidFill>
                <a:srgbClr val="FF0000"/>
              </a:solidFill>
            </a:endParaRPr>
          </a:p>
          <a:p>
            <a:r>
              <a:rPr lang="cs-CZ" sz="2600" b="1" dirty="0" smtClean="0">
                <a:solidFill>
                  <a:srgbClr val="FF0000"/>
                </a:solidFill>
              </a:rPr>
              <a:t>Jakých témat se mohly první slovesné projevy lidí týkat? </a:t>
            </a:r>
            <a:endParaRPr lang="cs-CZ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>
              <a:buAutoNum type="arabicPeriod"/>
            </a:pPr>
            <a:endParaRPr lang="cs-CZ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424936" cy="924475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2</a:t>
            </a:r>
            <a:r>
              <a:rPr lang="cs-CZ" sz="3600" b="1" dirty="0" smtClean="0">
                <a:solidFill>
                  <a:srgbClr val="FF0000"/>
                </a:solidFill>
              </a:rPr>
              <a:t>. Počátky slovesného umění</a:t>
            </a:r>
            <a:endParaRPr lang="cs-CZ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491787"/>
              </p:ext>
            </p:extLst>
          </p:nvPr>
        </p:nvGraphicFramePr>
        <p:xfrm>
          <a:off x="1009443" y="1807361"/>
          <a:ext cx="7125112" cy="40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52761"/>
            <a:ext cx="2520280" cy="197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6951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0115"/>
            <a:ext cx="43624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3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První slovesné projevy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- souvisejí </a:t>
            </a:r>
            <a:r>
              <a:rPr lang="cs-CZ" sz="2800" dirty="0" smtClean="0">
                <a:solidFill>
                  <a:srgbClr val="002060"/>
                </a:solidFill>
                <a:latin typeface="Calibri" pitchFamily="34" charset="0"/>
              </a:rPr>
              <a:t>s potřebou pravěkých lidí </a:t>
            </a:r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sdělovat si své zkušenosti s přírodou, vysvětlovat přírodní jevy, vysvětlit vznik světa a úkol člověka v něm atd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Jaké </a:t>
            </a:r>
            <a:r>
              <a:rPr lang="cs-CZ" sz="2800" dirty="0" smtClean="0">
                <a:solidFill>
                  <a:srgbClr val="002060"/>
                </a:solidFill>
                <a:latin typeface="Calibri" pitchFamily="34" charset="0"/>
              </a:rPr>
              <a:t>formy slovesných projevů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 to mohly být?</a:t>
            </a:r>
          </a:p>
          <a:p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agické (kouzelné) průpovědi</a:t>
            </a:r>
          </a:p>
          <a:p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z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aklínadla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zaříkávadla</a:t>
            </a:r>
          </a:p>
          <a:p>
            <a:pPr marL="0" indent="0">
              <a:buNone/>
            </a:pP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  <a:latin typeface="Calibri" pitchFamily="34" charset="0"/>
              </a:rPr>
              <a:t>K jakým </a:t>
            </a:r>
            <a:r>
              <a:rPr lang="cs-CZ" sz="3200" b="1" dirty="0" smtClean="0">
                <a:solidFill>
                  <a:srgbClr val="002060"/>
                </a:solidFill>
                <a:latin typeface="Calibri" pitchFamily="34" charset="0"/>
              </a:rPr>
              <a:t>účelům </a:t>
            </a:r>
            <a:r>
              <a:rPr lang="cs-CZ" sz="3200" b="1" dirty="0" smtClean="0">
                <a:solidFill>
                  <a:srgbClr val="FF0000"/>
                </a:solidFill>
                <a:latin typeface="Calibri" pitchFamily="34" charset="0"/>
              </a:rPr>
              <a:t>sloužily první slovesné projevy lidí?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íra v úspěch v lovu, v úrodě</a:t>
            </a:r>
          </a:p>
          <a:p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íra v zažehnání nemoci (u lidí i zvířat)</a:t>
            </a:r>
          </a:p>
          <a:p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íra k potlačení nepřítele</a:t>
            </a:r>
          </a:p>
          <a:p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z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ažehnat smrt</a:t>
            </a:r>
          </a:p>
          <a:p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dvrátit přírodní pohromy</a:t>
            </a:r>
          </a:p>
          <a:p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z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aložit rodinu a přivést na svět potomky </a:t>
            </a:r>
          </a:p>
          <a:p>
            <a:endParaRPr lang="cs-CZ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cs-CZ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cs-CZ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cs-CZ" sz="2800" dirty="0" smtClean="0">
              <a:solidFill>
                <a:srgbClr val="FF0000"/>
              </a:solidFill>
            </a:endParaRPr>
          </a:p>
          <a:p>
            <a:endParaRPr lang="cs-CZ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3. Ústní lidová slovesnost</a:t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</a:rPr>
              <a:t/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Calibri" pitchFamily="34" charset="0"/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1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slovesná kultura vznikající od </a:t>
            </a:r>
            <a:r>
              <a:rPr lang="cs-CZ" sz="2800" dirty="0">
                <a:solidFill>
                  <a:srgbClr val="002060"/>
                </a:solidFill>
                <a:latin typeface="Calibri" pitchFamily="34" charset="0"/>
              </a:rPr>
              <a:t>nejstarších dob</a:t>
            </a:r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, kdy ještě nebylo známo písmo, až do </a:t>
            </a:r>
            <a:r>
              <a:rPr lang="cs-CZ" sz="2800" dirty="0" smtClean="0">
                <a:solidFill>
                  <a:srgbClr val="002060"/>
                </a:solidFill>
                <a:latin typeface="Calibri" pitchFamily="34" charset="0"/>
              </a:rPr>
              <a:t>současnosti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šířila </a:t>
            </a:r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se a 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rozvíjela </a:t>
            </a:r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se </a:t>
            </a:r>
            <a:r>
              <a:rPr lang="cs-CZ" sz="2800" dirty="0" smtClean="0">
                <a:solidFill>
                  <a:srgbClr val="002060"/>
                </a:solidFill>
                <a:latin typeface="Calibri" pitchFamily="34" charset="0"/>
              </a:rPr>
              <a:t>ústním podáním 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mezi </a:t>
            </a:r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všemi 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národy</a:t>
            </a:r>
          </a:p>
          <a:p>
            <a:r>
              <a:rPr lang="cs-CZ" sz="2800" dirty="0">
                <a:solidFill>
                  <a:srgbClr val="FF0000"/>
                </a:solidFill>
                <a:latin typeface="Calibri" pitchFamily="34" charset="0"/>
              </a:rPr>
              <a:t>j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de o tvorbu lidu = </a:t>
            </a:r>
            <a:r>
              <a:rPr lang="cs-CZ" sz="2800" dirty="0" smtClean="0">
                <a:solidFill>
                  <a:srgbClr val="002060"/>
                </a:solidFill>
                <a:latin typeface="Calibri" pitchFamily="34" charset="0"/>
              </a:rPr>
              <a:t>folklor</a:t>
            </a:r>
          </a:p>
          <a:p>
            <a:pPr marL="0" indent="0">
              <a:buNone/>
            </a:pPr>
            <a:endParaRPr lang="cs-CZ" sz="28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cs-CZ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cs-CZ" sz="28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0505"/>
            <a:ext cx="238125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10130"/>
            <a:ext cx="196453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67662"/>
            <a:ext cx="2232248" cy="276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5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4. Žánry</a:t>
            </a:r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ÚLS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Přiřaďte jednotlivé žánry ÚLS k literárním druhům:</a:t>
            </a:r>
          </a:p>
          <a:p>
            <a:pPr marL="0" indent="0" algn="ctr">
              <a:buNone/>
            </a:pPr>
            <a:r>
              <a:rPr lang="cs-CZ" sz="2800" i="1" dirty="0">
                <a:solidFill>
                  <a:srgbClr val="002060"/>
                </a:solidFill>
                <a:latin typeface="Calibri" pitchFamily="34" charset="0"/>
              </a:rPr>
              <a:t>ukolébavka 	pohádka	</a:t>
            </a:r>
            <a:r>
              <a:rPr lang="cs-CZ" sz="2800" i="1" dirty="0" smtClean="0">
                <a:solidFill>
                  <a:srgbClr val="002060"/>
                </a:solidFill>
                <a:latin typeface="Calibri" pitchFamily="34" charset="0"/>
              </a:rPr>
              <a:t>anekdota </a:t>
            </a:r>
            <a:r>
              <a:rPr lang="cs-CZ" sz="2800" i="1" dirty="0">
                <a:solidFill>
                  <a:srgbClr val="002060"/>
                </a:solidFill>
                <a:latin typeface="Calibri" pitchFamily="34" charset="0"/>
              </a:rPr>
              <a:t>	loutkové divadlo 	pranostika	pověst	      přísloví</a:t>
            </a:r>
            <a:r>
              <a:rPr lang="cs-CZ" sz="2800" b="1" dirty="0">
                <a:solidFill>
                  <a:srgbClr val="002060"/>
                </a:solidFill>
                <a:latin typeface="Calibri" pitchFamily="34" charset="0"/>
              </a:rPr>
              <a:t>  	</a:t>
            </a:r>
            <a:endParaRPr lang="cs-CZ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cs-CZ" sz="2800" i="1" dirty="0" smtClean="0">
                <a:solidFill>
                  <a:srgbClr val="002060"/>
                </a:solidFill>
                <a:latin typeface="Calibri" pitchFamily="34" charset="0"/>
              </a:rPr>
              <a:t>lidová píseň </a:t>
            </a:r>
            <a:r>
              <a:rPr lang="cs-CZ" sz="2800" i="1" dirty="0">
                <a:solidFill>
                  <a:srgbClr val="002060"/>
                </a:solidFill>
                <a:latin typeface="Calibri" pitchFamily="34" charset="0"/>
              </a:rPr>
              <a:t>(milostná, pracovní, vojenská)  </a:t>
            </a:r>
            <a:endParaRPr lang="cs-CZ" sz="28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cs-CZ" sz="2800" i="1" dirty="0">
                <a:solidFill>
                  <a:srgbClr val="002060"/>
                </a:solidFill>
                <a:latin typeface="Calibri" pitchFamily="34" charset="0"/>
              </a:rPr>
              <a:t>lidové rčení	báje	 hádanka     </a:t>
            </a:r>
            <a:r>
              <a:rPr lang="cs-CZ" sz="2800" i="1" dirty="0" smtClean="0">
                <a:solidFill>
                  <a:srgbClr val="002060"/>
                </a:solidFill>
                <a:latin typeface="Calibri" pitchFamily="34" charset="0"/>
              </a:rPr>
              <a:t>zpěvohra</a:t>
            </a:r>
            <a:endParaRPr lang="cs-CZ" sz="28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Calibri" pitchFamily="34" charset="0"/>
              </a:rPr>
              <a:t>Lyrika</a:t>
            </a:r>
            <a:r>
              <a:rPr lang="cs-CZ" sz="2400" dirty="0">
                <a:solidFill>
                  <a:srgbClr val="FF0000"/>
                </a:solidFill>
                <a:latin typeface="Calibri" pitchFamily="34" charset="0"/>
              </a:rPr>
              <a:t>:	 </a:t>
            </a:r>
            <a:endParaRPr lang="cs-CZ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Calibri" pitchFamily="34" charset="0"/>
              </a:rPr>
              <a:t>Epika</a:t>
            </a: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:   </a:t>
            </a:r>
          </a:p>
          <a:p>
            <a:endParaRPr lang="cs-CZ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0"/>
            <a:r>
              <a:rPr lang="cs-CZ" sz="2400" b="1" dirty="0" smtClean="0">
                <a:solidFill>
                  <a:srgbClr val="FF0000"/>
                </a:solidFill>
                <a:latin typeface="Calibri" pitchFamily="34" charset="0"/>
              </a:rPr>
              <a:t>Drama</a:t>
            </a: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cs-CZ" sz="28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Přísloví</a:t>
            </a:r>
            <a:endParaRPr lang="cs-CZ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00599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cs-CZ" sz="2800" dirty="0" smtClean="0">
                <a:solidFill>
                  <a:srgbClr val="0070C0"/>
                </a:solidFill>
                <a:latin typeface="Calibri" pitchFamily="34" charset="0"/>
              </a:rPr>
              <a:t>Bez práce nejsou koláče.</a:t>
            </a:r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0070C0"/>
                </a:solidFill>
                <a:latin typeface="Calibri" pitchFamily="34" charset="0"/>
              </a:rPr>
              <a:t>Komu se nelení, tomu </a:t>
            </a:r>
            <a:r>
              <a:rPr lang="cs-CZ" sz="2800" smtClean="0">
                <a:solidFill>
                  <a:srgbClr val="0070C0"/>
                </a:solidFill>
                <a:latin typeface="Calibri" pitchFamily="34" charset="0"/>
              </a:rPr>
              <a:t>se zelení.</a:t>
            </a:r>
            <a:endParaRPr lang="cs-CZ" sz="28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0070C0"/>
                </a:solidFill>
                <a:latin typeface="Calibri" pitchFamily="34" charset="0"/>
              </a:rPr>
              <a:t>Kdo jinému jámu kopá, sám do ní padá.</a:t>
            </a:r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0070C0"/>
                </a:solidFill>
                <a:latin typeface="Calibri" pitchFamily="34" charset="0"/>
              </a:rPr>
              <a:t>Lepší vrabec v hrsti nežli holub na střeše.</a:t>
            </a:r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0070C0"/>
                </a:solidFill>
                <a:latin typeface="Calibri" pitchFamily="34" charset="0"/>
              </a:rPr>
              <a:t>Darovanému koni na zuby nekoukej.</a:t>
            </a:r>
          </a:p>
          <a:p>
            <a:pPr marL="0" indent="0" algn="ctr">
              <a:buNone/>
            </a:pPr>
            <a:endParaRPr lang="cs-CZ" sz="2400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Formulujte svými slovy, co je to </a:t>
            </a:r>
            <a:r>
              <a:rPr lang="cs-CZ" sz="2800" b="1" dirty="0" smtClean="0">
                <a:solidFill>
                  <a:srgbClr val="0070C0"/>
                </a:solidFill>
                <a:latin typeface="Calibri" pitchFamily="34" charset="0"/>
              </a:rPr>
              <a:t>přísloví</a:t>
            </a: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marL="0" indent="0" algn="just">
              <a:buNone/>
            </a:pPr>
            <a:r>
              <a:rPr lang="cs-CZ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</a:rPr>
              <a:t>– ustálené slovní </a:t>
            </a:r>
            <a:r>
              <a:rPr lang="cs-CZ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</a:rPr>
              <a:t>spojení obsahující nějaké </a:t>
            </a:r>
            <a:r>
              <a:rPr lang="cs-CZ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</a:rPr>
              <a:t>morální ponaučení (životní moudrost), </a:t>
            </a:r>
            <a:r>
              <a:rPr lang="cs-CZ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</a:rPr>
              <a:t>často ve formě rýmu </a:t>
            </a:r>
            <a:r>
              <a:rPr lang="cs-CZ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</a:rPr>
              <a:t>pro snadné zapamatování, formálně větný celek, cíl: </a:t>
            </a:r>
            <a:r>
              <a:rPr lang="cs-CZ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</a:rPr>
              <a:t>ponaučit posluchače</a:t>
            </a:r>
          </a:p>
          <a:p>
            <a:pPr marL="0" indent="0" algn="just">
              <a:buNone/>
            </a:pPr>
            <a:endParaRPr lang="cs-CZ" sz="2200" dirty="0" smtClean="0">
              <a:solidFill>
                <a:schemeClr val="bg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cs-CZ" sz="2200" dirty="0" smtClean="0">
              <a:solidFill>
                <a:schemeClr val="bg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Uveďte příklady dalších přísloví.</a:t>
            </a:r>
            <a:endParaRPr lang="cs-CZ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794</Words>
  <Application>Microsoft Office PowerPoint</Application>
  <PresentationFormat>Předvádění na obrazovce (4:3)</PresentationFormat>
  <Paragraphs>230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Summer</vt:lpstr>
      <vt:lpstr>Ústní lidová slovesnost</vt:lpstr>
      <vt:lpstr>Obsah</vt:lpstr>
      <vt:lpstr>1. Úvodem…</vt:lpstr>
      <vt:lpstr>2. Počátky slovesného umění</vt:lpstr>
      <vt:lpstr>První slovesné projevy</vt:lpstr>
      <vt:lpstr>Prezentace aplikace PowerPoint</vt:lpstr>
      <vt:lpstr>3. Ústní lidová slovesnost   </vt:lpstr>
      <vt:lpstr>4. Žánry ÚLS</vt:lpstr>
      <vt:lpstr>Přísloví</vt:lpstr>
      <vt:lpstr>Pokuste se formulovat přísloví, které znázorňuje obrázek. </vt:lpstr>
      <vt:lpstr>Lidová rčení</vt:lpstr>
      <vt:lpstr>Poznáte, jaká lidová rčení jsou zobrazená na obrázku?</vt:lpstr>
      <vt:lpstr>Pranostika </vt:lpstr>
      <vt:lpstr>Pročtěte si následující příklady a diskutujte o tom, zda souhlasíte s jejich významem. </vt:lpstr>
      <vt:lpstr>Lidová píseň</vt:lpstr>
      <vt:lpstr>Charakterizujte lexikální a syntaktickou stránku textu . Popište rytmus a rým. </vt:lpstr>
      <vt:lpstr>Jazykové prostředky, kterých  využívá ústní lidová slovesnost: </vt:lpstr>
      <vt:lpstr>5. Shrňme si…</vt:lpstr>
      <vt:lpstr>Zopakujme si …</vt:lpstr>
      <vt:lpstr>6. Sběratelé ústní lidové slovesnosti</vt:lpstr>
      <vt:lpstr>Období národního obrození</vt:lpstr>
      <vt:lpstr>Spjatost s národním obrozením</vt:lpstr>
      <vt:lpstr>Období realismu</vt:lpstr>
      <vt:lpstr>7. Použitá literatura a zdroje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Ústní lidová slovesnost</dc:title>
  <dc:creator>JANA</dc:creator>
  <cp:lastModifiedBy>JANA</cp:lastModifiedBy>
  <cp:revision>66</cp:revision>
  <dcterms:created xsi:type="dcterms:W3CDTF">2012-11-30T17:22:42Z</dcterms:created>
  <dcterms:modified xsi:type="dcterms:W3CDTF">2014-07-05T16:58:32Z</dcterms:modified>
</cp:coreProperties>
</file>