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56" r:id="rId2"/>
    <p:sldId id="258" r:id="rId3"/>
    <p:sldId id="259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87" r:id="rId12"/>
    <p:sldId id="290" r:id="rId13"/>
    <p:sldId id="292" r:id="rId14"/>
    <p:sldId id="293" r:id="rId15"/>
    <p:sldId id="291" r:id="rId16"/>
    <p:sldId id="279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8221C-710F-44AE-8ADE-C155A04FD9EF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387D7-2DF7-403B-B5BD-09E93DF84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85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387D7-2DF7-403B-B5BD-09E93DF84A6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40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D749-8D5A-4C4E-B4D6-E42E38C04EE9}" type="datetimeFigureOut">
              <a:rPr lang="cs-CZ" smtClean="0"/>
              <a:t>5.7.2014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DB70-6550-463B-AF5F-C8DE5489569F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ramdeo.ro/dor-de-poezie" TargetMode="External"/><Relationship Id="rId3" Type="http://schemas.openxmlformats.org/officeDocument/2006/relationships/hyperlink" Target="http://www.mistnikultura.cz/files/images/slovValN__re____.gif" TargetMode="External"/><Relationship Id="rId7" Type="http://schemas.openxmlformats.org/officeDocument/2006/relationships/hyperlink" Target="http://www.antikvariat-sova.sk/knihy/e7157-small.jpg" TargetMode="External"/><Relationship Id="rId12" Type="http://schemas.openxmlformats.org/officeDocument/2006/relationships/hyperlink" Target="http://www.cesky-jazyk.cz/zivotopisy/frantisek-ladislav-celakovsky.html" TargetMode="External"/><Relationship Id="rId2" Type="http://schemas.openxmlformats.org/officeDocument/2006/relationships/hyperlink" Target="http://www.databazeknih.cz/knihy/slovnik-literarni-teorie-787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zeumbn.cz/user_data/zpravodajstvi/obrazky/Image/rejstrik/celakovsky_frantisek_ladislav.jpg" TargetMode="External"/><Relationship Id="rId11" Type="http://schemas.openxmlformats.org/officeDocument/2006/relationships/hyperlink" Target="http://www.radio.cz/cz/rubrika/udalosti/karel-jaromir-erben-200-vyroci-narozeni" TargetMode="External"/><Relationship Id="rId5" Type="http://schemas.openxmlformats.org/officeDocument/2006/relationships/hyperlink" Target="http://www.kacur.cz/data/USR_001_OBRAZKY/7534.jpg" TargetMode="External"/><Relationship Id="rId10" Type="http://schemas.openxmlformats.org/officeDocument/2006/relationships/hyperlink" Target="http://leccos.com/index.php/clanky/havlicek-borovsky-karel" TargetMode="External"/><Relationship Id="rId4" Type="http://schemas.openxmlformats.org/officeDocument/2006/relationships/hyperlink" Target="http://www.martinus.sk/data/tovar/_m/34/m34745.jpg" TargetMode="External"/><Relationship Id="rId9" Type="http://schemas.openxmlformats.org/officeDocument/2006/relationships/hyperlink" Target="http://reporti.net/kultura/piratske-radio-poezie-bude-v-praze-vysilat-mac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Literární teorie I</a:t>
            </a:r>
            <a:endParaRPr lang="cs-CZ" sz="54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667014" cy="1891980"/>
          </a:xfrm>
        </p:spPr>
        <p:txBody>
          <a:bodyPr>
            <a:normAutofit/>
          </a:bodyPr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III/2-CJ1/1.20/</a:t>
            </a:r>
            <a:r>
              <a:rPr lang="cs-CZ" dirty="0" err="1" smtClean="0"/>
              <a:t>Šv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91"/>
            <a:ext cx="9144000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8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1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</a:rPr>
              <a:t>6) </a:t>
            </a:r>
            <a:r>
              <a:rPr lang="cs-CZ" sz="3000" dirty="0" err="1" smtClean="0">
                <a:solidFill>
                  <a:srgbClr val="FFFF00"/>
                </a:solidFill>
                <a:latin typeface="Calibri" pitchFamily="34" charset="0"/>
              </a:rPr>
              <a:t>Litotés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 –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opak hyperboly, zjemnění výrazu, dva zápory místo kladného vyjádření: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nemohu nepřiznat</a:t>
            </a:r>
          </a:p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</a:rPr>
              <a:t>7) 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Ironie –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využití slov v opačném významu, často účel skrytého výsměchu: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oslí uši právě dobře ke koruně sluší (K.H. Borovský)</a:t>
            </a:r>
          </a:p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</a:rPr>
              <a:t>8) 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Sarkasmus –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zesílená ironie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: a tak dostal Halfar místo (P. Bezruč)</a:t>
            </a:r>
          </a:p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</a:rPr>
              <a:t>9)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 Eufemismus –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zjemnění výrazu:</a:t>
            </a: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zesnul, odešel</a:t>
            </a:r>
          </a:p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</a:rPr>
              <a:t>10) 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Perifráze (opis) –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vyjádření opisem pomocí typických znaků: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až bude růst nade mnou tráva (P. Bezruč)</a:t>
            </a:r>
          </a:p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</a:rPr>
              <a:t>11) 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Oxymóron -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spojení slov protichůdného významu, kontrast, zdánlivá nelogičnost: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mrtvé milenky cit, zbortěné harfy tón (K. H. Mácha)</a:t>
            </a:r>
          </a:p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</a:rPr>
              <a:t>12) 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Alegorie (jinotaj) –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utajení skutečného obsahu (bajka)</a:t>
            </a: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04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8748464" cy="1008112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FF0000"/>
                </a:solidFill>
              </a:rPr>
              <a:t>Určete typy obrazných/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neobrazných pojmenování.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1) 	Chodí jako živá mrtvola (K.H. Mácha)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2) 	A pestré kvítí na lukách přesladkou vůni dýše (V. Hálek)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3) 	Od všech z Vídně pozdravení,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    pan Bach je líbá, jsou-li prý zdráv? (K.H. Borovský)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4) 	Neplač, nenaříkej,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	vdovo, pěkná růže. (K. J. Erben)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5) Krásná jako kvítka na modranském džbánku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je ta země… (J. Seifert)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6) A v létě tyčí se tu ta kukuřičná zrna (V. Nezval)</a:t>
            </a: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99"/>
            <a:ext cx="1512168" cy="179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646614"/>
            <a:ext cx="18954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8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4. Syntaktické zobrazovací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figury-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 z lat. </a:t>
            </a:r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figura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 = tvar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Zvláštní obraty větné stavby, které dodávají jazyku umělecké literatury záměrné výrazovosti. Zdůrazňují nějakou myšlenku.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Vznikají 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pravidelným opakováním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nějakého slova. 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1. Anafora -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opakování slova na začátku několika veršů: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Tolik beden čaje,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olik kakaových bobů. (K. Biebl)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2. Epifora -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opakování téhož slova na konci veršů: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Co to máš na té tkaničce?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Na krku na té tkaničce? (K.J. Erben)</a:t>
            </a: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6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3. Epanastrofa -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opakování slova na konci a na začátku verše: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Střela té se zaryla v bílá ňadra,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v bílá ňadra prvního </a:t>
            </a:r>
            <a:r>
              <a:rPr lang="cs-CZ" sz="2800" dirty="0" err="1" smtClean="0">
                <a:solidFill>
                  <a:srgbClr val="FF0000"/>
                </a:solidFill>
                <a:latin typeface="Calibri" pitchFamily="34" charset="0"/>
              </a:rPr>
              <a:t>Tatařína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. (F.L. Čelakovský)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4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. Epizeuxis -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opakování téhož slova ve jednom verši těsně po sobě: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Okolo lesa pole lán,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h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oj jede, jede z lesa pán. (K.J. Erben)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5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. Syntaktický paralelismus –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opakování téže větné stavby: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Má zlatá matičko,						Má zlatá matičko,	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žením se.								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eošidím.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Můj </a:t>
            </a:r>
            <a:r>
              <a:rPr lang="cs-CZ" sz="2800" dirty="0" err="1" smtClean="0">
                <a:solidFill>
                  <a:srgbClr val="FF0000"/>
                </a:solidFill>
                <a:latin typeface="Calibri" pitchFamily="34" charset="0"/>
              </a:rPr>
              <a:t>zlatej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 synáčku,						Můj </a:t>
            </a:r>
            <a:r>
              <a:rPr lang="cs-CZ" sz="2800" dirty="0" err="1" smtClean="0">
                <a:solidFill>
                  <a:srgbClr val="FF0000"/>
                </a:solidFill>
                <a:latin typeface="Calibri" pitchFamily="34" charset="0"/>
              </a:rPr>
              <a:t>zlatej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 synáčku,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šidíš se. 								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v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ždyť to vidím.</a:t>
            </a:r>
          </a:p>
        </p:txBody>
      </p:sp>
    </p:spTree>
    <p:extLst>
      <p:ext uri="{BB962C8B-B14F-4D97-AF65-F5344CB8AC3E}">
        <p14:creationId xmlns:p14="http://schemas.microsoft.com/office/powerpoint/2010/main" val="129705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6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. Gradace (klimax) –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stupňování významu: 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…smutek, stesk a úzkost z života a smrti. (V. Nezval)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7. Řečnická otázka –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nevyžaduje odpověď, význam oznamovací: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Kdo na moje místo, kdo zdvihne můj štít? (P. Bezruč)</a:t>
            </a: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8. Řečnické zvolání (apostrofa) –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oslovení věci nebo nepřítomné osoby: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Čechy krásné, Čechy mé … (F. Hrubín)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9. Inverze –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změněný slovosled: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Kachna se peřím zelenavým (A. Sova)</a:t>
            </a:r>
          </a:p>
          <a:p>
            <a:pPr marL="0" indent="0" algn="just">
              <a:buNone/>
            </a:pPr>
            <a:endParaRPr lang="cs-CZ" sz="28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89040"/>
            <a:ext cx="247958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14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92447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Určete typy </a:t>
            </a:r>
            <a:r>
              <a:rPr lang="cs-CZ" b="1" dirty="0" smtClean="0">
                <a:solidFill>
                  <a:srgbClr val="FF0000"/>
                </a:solidFill>
              </a:rPr>
              <a:t>figur.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1)  Běží časy, běží,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	rok je jako hodina; … (K. J. Erben)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2) či by mělo deset roků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čekat děvče Halfarovo? (P. Bezruč)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3) Jaký je to divný kraj,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	milý bože, divný kraj! (F. L. Čelakovský)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4) a nazván </a:t>
            </a:r>
            <a:r>
              <a:rPr lang="cs-CZ" sz="2800" dirty="0" err="1" smtClean="0">
                <a:solidFill>
                  <a:srgbClr val="002060"/>
                </a:solidFill>
                <a:latin typeface="Calibri" pitchFamily="34" charset="0"/>
              </a:rPr>
              <a:t>Volžanín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, po vychování,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po vychování u matky Volhy – (F. L. Čelakovský)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5) Každý, koho pouta tíží,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každý, na nějž pýcha shlíží (J. V. Sládek)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760" y="116632"/>
            <a:ext cx="1872208" cy="240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2276872"/>
            <a:ext cx="1750951" cy="213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2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5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r>
              <a:rPr lang="cs-CZ" b="1" dirty="0" smtClean="0">
                <a:solidFill>
                  <a:srgbClr val="FF0000"/>
                </a:solidFill>
              </a:rPr>
              <a:t>Použitá literatura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916832"/>
            <a:ext cx="86409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Literatura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I, Výklad, </a:t>
            </a:r>
            <a:r>
              <a:rPr lang="cs-CZ" dirty="0" err="1">
                <a:solidFill>
                  <a:schemeClr val="bg1"/>
                </a:solidFill>
                <a:latin typeface="Calibri" pitchFamily="34" charset="0"/>
              </a:rPr>
              <a:t>Scientia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, Praha 2003</a:t>
            </a:r>
          </a:p>
          <a:p>
            <a:pPr marL="13716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Dějiny literatury od starověku do počátku 19. století, O. K. Soft, Vladimír Prokop</a:t>
            </a:r>
          </a:p>
          <a:p>
            <a:pPr marL="13716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Literatura v kostce pro střední školy, Fragment, Marie </a:t>
            </a:r>
            <a:r>
              <a:rPr lang="cs-CZ" dirty="0" err="1">
                <a:solidFill>
                  <a:schemeClr val="bg1"/>
                </a:solidFill>
                <a:latin typeface="Calibri" pitchFamily="34" charset="0"/>
              </a:rPr>
              <a:t>Sochrová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 marL="13716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Literatura pro 1. ročník středních škol,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Didaktis</a:t>
            </a:r>
            <a:endParaRPr lang="cs-CZ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3716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www.wikipedia.cz</a:t>
            </a:r>
          </a:p>
          <a:p>
            <a:pPr marL="137160" indent="0">
              <a:lnSpc>
                <a:spcPct val="150000"/>
              </a:lnSpc>
              <a:buNone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 marL="137160" indent="0">
              <a:lnSpc>
                <a:spcPct val="150000"/>
              </a:lnSpc>
              <a:buNone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7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87727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www.databazeknih.cz/knihy/slovnik-literarni-teorie-78736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://www.mistnikultura.cz/files/images/slovValN__re____.</a:t>
            </a:r>
            <a:r>
              <a:rPr lang="cs-CZ" dirty="0" smtClean="0">
                <a:hlinkClick r:id="rId3"/>
              </a:rPr>
              <a:t>gif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http://www.martinus.sk/data/tovar/_</a:t>
            </a:r>
            <a:r>
              <a:rPr lang="cs-CZ" dirty="0" smtClean="0">
                <a:hlinkClick r:id="rId4"/>
              </a:rPr>
              <a:t>m/34/m34745.jpg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www.kacur.cz/data/USR_001_OBRAZKY/7534.jpg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www.muzeumbn.cz/user_data/zpravodajstvi/obrazky/Image/rejstrik/celakovsky_frantisek_ladislav.jpg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www.antikvariat-sova.sk/knihy/e7157-small.jpg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www.coramdeo.ro/dor-de-poezie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http</a:t>
            </a:r>
            <a:r>
              <a:rPr lang="cs-CZ" dirty="0">
                <a:hlinkClick r:id="rId9"/>
              </a:rPr>
              <a:t>://</a:t>
            </a:r>
            <a:r>
              <a:rPr lang="cs-CZ" dirty="0" smtClean="0">
                <a:hlinkClick r:id="rId9"/>
              </a:rPr>
              <a:t>reporti.net/kultura/piratske-radio-poezie-bude-v-praze-vysilat-machu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leccos.com/index.php/clanky/havlicek-borovsky-karel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www.radio.cz/cz/rubrika/udalosti/karel-jaromir-erben-200-vyroci-narozeni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www.cesky-jazyk.cz/zivotopisy/frantisek-ladislav-celakovsky.html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5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OBSAH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Calibri" pitchFamily="34" charset="0"/>
              </a:rPr>
              <a:t>1. Opakování – pojem poetika</a:t>
            </a:r>
          </a:p>
          <a:p>
            <a:pPr marL="0" indent="0">
              <a:buNone/>
            </a:pPr>
            <a:r>
              <a:rPr lang="cs-CZ" sz="2000" dirty="0" smtClean="0">
                <a:latin typeface="Calibri" pitchFamily="34" charset="0"/>
              </a:rPr>
              <a:t>2. Jazykový plán uměleckého díla a jeho struktura</a:t>
            </a:r>
          </a:p>
          <a:p>
            <a:pPr marL="0" indent="0">
              <a:buNone/>
            </a:pPr>
            <a:r>
              <a:rPr lang="cs-CZ" sz="2000" dirty="0" smtClean="0">
                <a:latin typeface="Calibri" pitchFamily="34" charset="0"/>
              </a:rPr>
              <a:t>3. Slovník umělecké literatury</a:t>
            </a:r>
          </a:p>
          <a:p>
            <a:pPr marL="0" indent="0">
              <a:buNone/>
            </a:pPr>
            <a:r>
              <a:rPr lang="cs-CZ" sz="2000" dirty="0">
                <a:latin typeface="Calibri" pitchFamily="34" charset="0"/>
              </a:rPr>
              <a:t>	</a:t>
            </a:r>
            <a:r>
              <a:rPr lang="cs-CZ" sz="2000" dirty="0" smtClean="0">
                <a:latin typeface="Calibri" pitchFamily="34" charset="0"/>
              </a:rPr>
              <a:t>3.1. Přímá pojmenování</a:t>
            </a:r>
          </a:p>
          <a:p>
            <a:pPr marL="0" indent="0">
              <a:buNone/>
            </a:pPr>
            <a:r>
              <a:rPr lang="cs-CZ" sz="2000" dirty="0" smtClean="0">
                <a:latin typeface="Calibri" pitchFamily="34" charset="0"/>
              </a:rPr>
              <a:t>	3.2. Nepřímá (obrazná) pojmenování</a:t>
            </a:r>
          </a:p>
          <a:p>
            <a:pPr marL="0" indent="0">
              <a:buNone/>
            </a:pPr>
            <a:r>
              <a:rPr lang="cs-CZ" sz="2000" dirty="0" smtClean="0">
                <a:latin typeface="Calibri" pitchFamily="34" charset="0"/>
              </a:rPr>
              <a:t>4. Syntaktické zobrazovací </a:t>
            </a:r>
            <a:r>
              <a:rPr lang="cs-CZ" sz="2000" dirty="0" smtClean="0">
                <a:latin typeface="Calibri" pitchFamily="34" charset="0"/>
              </a:rPr>
              <a:t>prostředky</a:t>
            </a:r>
            <a:endParaRPr lang="cs-CZ" sz="20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itchFamily="34" charset="0"/>
              </a:rPr>
              <a:t>5</a:t>
            </a:r>
            <a:r>
              <a:rPr lang="cs-CZ" sz="2000" dirty="0" smtClean="0">
                <a:latin typeface="Calibri" pitchFamily="34" charset="0"/>
              </a:rPr>
              <a:t>. Použitá </a:t>
            </a:r>
            <a:r>
              <a:rPr lang="cs-CZ" sz="2000" dirty="0" smtClean="0">
                <a:latin typeface="Calibri" pitchFamily="34" charset="0"/>
              </a:rPr>
              <a:t>literatura a zdroje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47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b="1" dirty="0" smtClean="0">
                <a:solidFill>
                  <a:srgbClr val="FF0000"/>
                </a:solidFill>
              </a:rPr>
              <a:t>Opakování – pojem poetika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= jedna z disciplín literární teorie, která se zabývá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strukturou literárního díla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Každé umělecké dílo má určitý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OBSAH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a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FORMU.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Můžeme ho zkoumat ze 3 hledisek (plánů):</a:t>
            </a:r>
          </a:p>
          <a:p>
            <a:pPr lvl="3"/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 tematického</a:t>
            </a:r>
          </a:p>
          <a:p>
            <a:pPr lvl="3"/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 kompozičního</a:t>
            </a:r>
          </a:p>
          <a:p>
            <a:pPr lvl="3"/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 jazykového</a:t>
            </a:r>
          </a:p>
          <a:p>
            <a:pPr marL="1371600" lvl="3" indent="0">
              <a:buNone/>
            </a:pPr>
            <a:endParaRPr lang="cs-CZ" sz="22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O 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tematickém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 a 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kompozičním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 plánu bylo pojednáno v DUM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III/2-CJ1/1.17/</a:t>
            </a:r>
            <a:r>
              <a:rPr lang="cs-CZ" sz="2800" dirty="0" err="1" smtClean="0">
                <a:solidFill>
                  <a:srgbClr val="002060"/>
                </a:solidFill>
                <a:latin typeface="Calibri" pitchFamily="34" charset="0"/>
              </a:rPr>
              <a:t>Šv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. Nyní se zaměříme na plán 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jazykový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302" y="2564904"/>
            <a:ext cx="1973325" cy="278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09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. Jazykový plán uměleckého díla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a jeho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Tento plán uměleckého díla se ještě blíže rozdělíme na následující kapitoly a podkapitoly:</a:t>
            </a:r>
          </a:p>
          <a:p>
            <a:pPr lvl="2"/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s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lovník umělecké literatury</a:t>
            </a:r>
          </a:p>
          <a:p>
            <a:pPr lvl="4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B0F0"/>
                </a:solidFill>
                <a:latin typeface="Calibri" pitchFamily="34" charset="0"/>
              </a:rPr>
              <a:t>Přímá pojmenování</a:t>
            </a:r>
          </a:p>
          <a:p>
            <a:pPr lvl="4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B0F0"/>
                </a:solidFill>
                <a:latin typeface="Calibri" pitchFamily="34" charset="0"/>
              </a:rPr>
              <a:t>Nepřímá (obrazná) pojmenování</a:t>
            </a:r>
          </a:p>
          <a:p>
            <a:pPr lvl="2"/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s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yntaktické zobrazovací prostředky</a:t>
            </a:r>
          </a:p>
          <a:p>
            <a:pPr lvl="2"/>
            <a:r>
              <a:rPr lang="cs-CZ" sz="2800" dirty="0">
                <a:solidFill>
                  <a:srgbClr val="FFFF00"/>
                </a:solidFill>
                <a:latin typeface="Calibri" pitchFamily="34" charset="0"/>
              </a:rPr>
              <a:t>z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vuková stránka uměleckého díla</a:t>
            </a:r>
          </a:p>
          <a:p>
            <a:pPr marL="914400" lvl="2" indent="0">
              <a:buNone/>
            </a:pPr>
            <a:endParaRPr lang="cs-CZ" sz="28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114300" indent="0">
              <a:buNone/>
            </a:pPr>
            <a:r>
              <a:rPr lang="cs-CZ" sz="2400" dirty="0" smtClean="0">
                <a:solidFill>
                  <a:srgbClr val="002060"/>
                </a:solidFill>
                <a:latin typeface="Calibri" pitchFamily="34" charset="0"/>
              </a:rPr>
              <a:t>Zvuková stránka uměleckého díla je hlavní tematická náplň DUM III/2-CJ1/3.18/</a:t>
            </a:r>
            <a:r>
              <a:rPr lang="cs-CZ" sz="2400" dirty="0" err="1" smtClean="0">
                <a:solidFill>
                  <a:srgbClr val="002060"/>
                </a:solidFill>
                <a:latin typeface="Calibri" pitchFamily="34" charset="0"/>
              </a:rPr>
              <a:t>Šv</a:t>
            </a:r>
            <a:r>
              <a:rPr lang="cs-CZ" sz="24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cs-CZ" sz="2400" smtClean="0">
                <a:solidFill>
                  <a:srgbClr val="002060"/>
                </a:solidFill>
                <a:latin typeface="Calibri" pitchFamily="34" charset="0"/>
              </a:rPr>
              <a:t>Literární teorie II).</a:t>
            </a:r>
            <a:endParaRPr lang="cs-CZ" sz="24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828092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3. Slovník umělecké literatury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Slovní zásoba umělecké literatury čerpá ze všech útvarů  národního jazyka:</a:t>
            </a: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/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Spisovný jazyk</a:t>
            </a:r>
          </a:p>
          <a:p>
            <a:pPr lvl="1"/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Hovorová čeština</a:t>
            </a:r>
          </a:p>
          <a:p>
            <a:pPr lvl="1"/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Nespisovný jazyk (obecná čeština, nářečí, slang, argot)</a:t>
            </a:r>
          </a:p>
          <a:p>
            <a:pPr lvl="1"/>
            <a:endParaRPr lang="cs-CZ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1. Formulujte na základě dosavadního studia, jak rozumíte těmto pojmům.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2. Uveďte ke každému útvaru národního jazyka příklady.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775622"/>
            <a:ext cx="1619830" cy="222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5622"/>
            <a:ext cx="1512168" cy="222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58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3.1. Přímá pojmenování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59766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8600" dirty="0" smtClean="0">
                <a:solidFill>
                  <a:srgbClr val="FF0000"/>
                </a:solidFill>
                <a:latin typeface="Calibri" pitchFamily="34" charset="0"/>
              </a:rPr>
              <a:t>= jazykové prostředky, které ovlivňují smyslovou názornost uměleckého obrazu</a:t>
            </a:r>
          </a:p>
          <a:p>
            <a:pPr marL="0" indent="0">
              <a:buNone/>
            </a:pPr>
            <a:r>
              <a:rPr lang="cs-CZ" sz="8600" dirty="0" smtClean="0">
                <a:solidFill>
                  <a:srgbClr val="FFFF00"/>
                </a:solidFill>
                <a:latin typeface="Calibri" pitchFamily="34" charset="0"/>
              </a:rPr>
              <a:t>1) Epiteton (básnický přívlastek) =</a:t>
            </a:r>
            <a:r>
              <a:rPr lang="cs-CZ" sz="8600" dirty="0" smtClean="0">
                <a:solidFill>
                  <a:srgbClr val="002060"/>
                </a:solidFill>
                <a:latin typeface="Calibri" pitchFamily="34" charset="0"/>
              </a:rPr>
              <a:t> oživuje představu předmětu, zdůrazňuje některou vlastnost a vzbuzuje citový vztah k němu</a:t>
            </a:r>
          </a:p>
          <a:p>
            <a:pPr marL="0" indent="0">
              <a:buNone/>
            </a:pPr>
            <a:r>
              <a:rPr lang="cs-CZ" sz="8600" dirty="0" smtClean="0">
                <a:solidFill>
                  <a:srgbClr val="002060"/>
                </a:solidFill>
                <a:latin typeface="Calibri" pitchFamily="34" charset="0"/>
              </a:rPr>
              <a:t>a) </a:t>
            </a:r>
            <a:r>
              <a:rPr lang="cs-CZ" sz="8600" dirty="0" smtClean="0">
                <a:solidFill>
                  <a:srgbClr val="00B0F0"/>
                </a:solidFill>
                <a:latin typeface="Calibri" pitchFamily="34" charset="0"/>
              </a:rPr>
              <a:t>epiteton </a:t>
            </a:r>
            <a:r>
              <a:rPr lang="cs-CZ" sz="8600" dirty="0" err="1" smtClean="0">
                <a:solidFill>
                  <a:srgbClr val="00B0F0"/>
                </a:solidFill>
                <a:latin typeface="Calibri" pitchFamily="34" charset="0"/>
              </a:rPr>
              <a:t>constans</a:t>
            </a:r>
            <a:r>
              <a:rPr lang="cs-CZ" sz="8600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8600" dirty="0" smtClean="0">
                <a:solidFill>
                  <a:srgbClr val="002060"/>
                </a:solidFill>
                <a:latin typeface="Calibri" pitchFamily="34" charset="0"/>
              </a:rPr>
              <a:t>(epiteton stálé) – označuje stálou vlastnost: </a:t>
            </a:r>
            <a:r>
              <a:rPr lang="cs-CZ" sz="8600" dirty="0" smtClean="0">
                <a:solidFill>
                  <a:srgbClr val="FF0000"/>
                </a:solidFill>
                <a:latin typeface="Calibri" pitchFamily="34" charset="0"/>
              </a:rPr>
              <a:t>bílý sníh, šedý vlk, zlatá hvězdička</a:t>
            </a:r>
          </a:p>
          <a:p>
            <a:pPr marL="0" indent="0">
              <a:buNone/>
            </a:pPr>
            <a:r>
              <a:rPr lang="cs-CZ" sz="8600" dirty="0" smtClean="0">
                <a:solidFill>
                  <a:srgbClr val="002060"/>
                </a:solidFill>
                <a:latin typeface="Calibri" pitchFamily="34" charset="0"/>
              </a:rPr>
              <a:t>b) </a:t>
            </a:r>
            <a:r>
              <a:rPr lang="cs-CZ" sz="8600" dirty="0" smtClean="0">
                <a:solidFill>
                  <a:srgbClr val="00B0F0"/>
                </a:solidFill>
                <a:latin typeface="Calibri" pitchFamily="34" charset="0"/>
              </a:rPr>
              <a:t>epiteton </a:t>
            </a:r>
            <a:r>
              <a:rPr lang="cs-CZ" sz="8600" dirty="0" err="1" smtClean="0">
                <a:solidFill>
                  <a:srgbClr val="00B0F0"/>
                </a:solidFill>
                <a:latin typeface="Calibri" pitchFamily="34" charset="0"/>
              </a:rPr>
              <a:t>ornans</a:t>
            </a:r>
            <a:r>
              <a:rPr lang="cs-CZ" sz="8600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8600" dirty="0" smtClean="0">
                <a:solidFill>
                  <a:srgbClr val="002060"/>
                </a:solidFill>
                <a:latin typeface="Calibri" pitchFamily="34" charset="0"/>
              </a:rPr>
              <a:t>(epiteton zdobný) – označuje výjimečnou, neotřelou vlastnost: </a:t>
            </a:r>
            <a:r>
              <a:rPr lang="cs-CZ" sz="8600" dirty="0" smtClean="0">
                <a:solidFill>
                  <a:srgbClr val="FF0000"/>
                </a:solidFill>
                <a:latin typeface="Calibri" pitchFamily="34" charset="0"/>
              </a:rPr>
              <a:t>růžový večer, žhavý déšť</a:t>
            </a:r>
          </a:p>
          <a:p>
            <a:pPr marL="0" indent="0">
              <a:buNone/>
            </a:pPr>
            <a:endParaRPr lang="cs-CZ" sz="86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cs-CZ" sz="8600" dirty="0" smtClean="0">
                <a:solidFill>
                  <a:srgbClr val="FFFF00"/>
                </a:solidFill>
                <a:latin typeface="Calibri" pitchFamily="34" charset="0"/>
              </a:rPr>
              <a:t>2) Paralelismus = </a:t>
            </a:r>
            <a:r>
              <a:rPr lang="cs-CZ" sz="8600" dirty="0" smtClean="0">
                <a:solidFill>
                  <a:srgbClr val="002060"/>
                </a:solidFill>
                <a:latin typeface="Calibri" pitchFamily="34" charset="0"/>
              </a:rPr>
              <a:t>druh přirovnání, dva přirovnávané jevy jsou položeny paralelně vedle sebe bez výslovného srovnání</a:t>
            </a:r>
          </a:p>
          <a:p>
            <a:pPr marL="0" indent="0">
              <a:buNone/>
            </a:pPr>
            <a:r>
              <a:rPr lang="cs-CZ" sz="8600" dirty="0" smtClean="0">
                <a:solidFill>
                  <a:srgbClr val="002060"/>
                </a:solidFill>
                <a:latin typeface="Calibri" pitchFamily="34" charset="0"/>
              </a:rPr>
              <a:t>Častý umělecký prostředek slovanské lidové poezie.</a:t>
            </a:r>
          </a:p>
          <a:p>
            <a:pPr marL="0" indent="0">
              <a:buNone/>
            </a:pPr>
            <a:endParaRPr lang="cs-CZ" sz="400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7413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Uměl jsem tahem tvoje ruce-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holubici, zobající na psacím stroji (M. Florian) </a:t>
            </a:r>
          </a:p>
          <a:p>
            <a:pPr marL="0" indent="0" algn="just">
              <a:buNone/>
            </a:pPr>
            <a:endParaRPr lang="cs-CZ" sz="28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3) Antiteze =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tzv. přirovnání protikladem, 	častý umělecký prostředek slovanské lidové slovesnosti, skládá se ze třech částí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Teze:			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odněkud kůň přijíždí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Popření: 		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on nevyjíždí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Přirovnání: 	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on větrem letí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			(F.L. Čelakovský)</a:t>
            </a:r>
          </a:p>
          <a:p>
            <a:pPr marL="0" indent="0" algn="just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4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5011109"/>
            <a:ext cx="1110821" cy="165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52" y="5011109"/>
            <a:ext cx="1152128" cy="173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70281"/>
            <a:ext cx="1121947" cy="173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3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8748464" cy="1152128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3.2. Nepřímá (obrazná) pojmenování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tropy </a:t>
            </a:r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(z řečtiny </a:t>
            </a:r>
            <a:r>
              <a:rPr lang="cs-CZ" sz="2800" i="1" dirty="0" err="1" smtClean="0">
                <a:solidFill>
                  <a:srgbClr val="FF0000"/>
                </a:solidFill>
                <a:latin typeface="Calibri" pitchFamily="34" charset="0"/>
              </a:rPr>
              <a:t>tropos</a:t>
            </a:r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 – obrat)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= některý jev pojmenován nepřímo pomocí jiného jevu, který s ním má nějaký podobný znak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Význam tropů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: poznávací, emocionální, estetický, stylistický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S pomocí tropů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 podněcuje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autor 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čtenářovu obraznost, smyslovou názornost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a 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prožívání obsahu.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Tropy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 přispívají k účinnému působení umělecké literatury.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Vžité tropy: </a:t>
            </a: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pata hory, železná vůle, chytrá hlava 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</a:rPr>
              <a:t>(už u nich nepřímost pojmenování nepociťujeme) = součást běžné slovní zásoby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7413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30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514350" indent="-514350" algn="just">
              <a:buAutoNum type="arabicParenR"/>
            </a:pP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Metafora -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přenesené pojmenování na základě vnější podobnosti: 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perly rosy, bledá tvář luny (K.H. Mácha)</a:t>
            </a:r>
          </a:p>
          <a:p>
            <a:pPr marL="514350" indent="-514350" algn="just">
              <a:buAutoNum type="arabicParenR"/>
            </a:pP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Metonymie - 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přenesené pojmenování na základě vnitřní souvislosti (věcné spojitosti):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celé město klečelo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(ve významu všichni lidé)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, posloucháme Mozarta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(=jeho hudbu),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čtu Čapka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(=jeho texty)</a:t>
            </a:r>
          </a:p>
          <a:p>
            <a:pPr marL="514350" indent="-514350" algn="just">
              <a:buAutoNum type="arabicParenR"/>
            </a:pP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Personifikace (zosobnění) –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z lat. persona = osoba, lidské vlastnosti a činy se přenášejí na neživé objekty: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o lásce šeptal tichý mech (K.H. Mácha)</a:t>
            </a:r>
          </a:p>
          <a:p>
            <a:pPr marL="514350" indent="-514350" algn="just">
              <a:buAutoNum type="arabicParenR"/>
            </a:pP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Synekdocha  -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záměna výrazů, část se označí celkem nebo celek částí: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žádat o ruku, pod otcovskou střechu </a:t>
            </a:r>
          </a:p>
          <a:p>
            <a:pPr marL="514350" indent="-514350" algn="just">
              <a:buAutoNum type="arabicParenR"/>
            </a:pPr>
            <a:r>
              <a:rPr lang="cs-CZ" sz="3000" dirty="0" smtClean="0">
                <a:solidFill>
                  <a:srgbClr val="FFFF00"/>
                </a:solidFill>
                <a:latin typeface="Calibri" pitchFamily="34" charset="0"/>
              </a:rPr>
              <a:t>Hyperbola - 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z </a:t>
            </a:r>
            <a:r>
              <a:rPr lang="cs-CZ" sz="3000" dirty="0" err="1" smtClean="0">
                <a:solidFill>
                  <a:srgbClr val="002060"/>
                </a:solidFill>
                <a:latin typeface="Calibri" pitchFamily="34" charset="0"/>
              </a:rPr>
              <a:t>řec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cs-CZ" sz="3000" dirty="0" err="1" smtClean="0">
                <a:solidFill>
                  <a:srgbClr val="002060"/>
                </a:solidFill>
                <a:latin typeface="Calibri" pitchFamily="34" charset="0"/>
              </a:rPr>
              <a:t>hyperbolé</a:t>
            </a:r>
            <a:r>
              <a:rPr lang="cs-CZ" sz="3000" dirty="0" smtClean="0">
                <a:solidFill>
                  <a:srgbClr val="002060"/>
                </a:solidFill>
                <a:latin typeface="Calibri" pitchFamily="34" charset="0"/>
              </a:rPr>
              <a:t> = nadsázka, zveličení výrazu: </a:t>
            </a:r>
            <a:r>
              <a:rPr lang="cs-CZ" sz="3000" dirty="0" smtClean="0">
                <a:solidFill>
                  <a:srgbClr val="FF0000"/>
                </a:solidFill>
                <a:latin typeface="Calibri" pitchFamily="34" charset="0"/>
              </a:rPr>
              <a:t>stokrát děkuji, tisíckrát vás líbám</a:t>
            </a:r>
            <a:endParaRPr lang="cs-CZ" sz="2800" dirty="0">
              <a:solidFill>
                <a:srgbClr val="FFFF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645</TotalTime>
  <Words>1019</Words>
  <Application>Microsoft Office PowerPoint</Application>
  <PresentationFormat>Předvádění na obrazovce (4:3)</PresentationFormat>
  <Paragraphs>148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Summer</vt:lpstr>
      <vt:lpstr>Literární teorie I</vt:lpstr>
      <vt:lpstr>OBSAH</vt:lpstr>
      <vt:lpstr>1. Opakování – pojem poetika</vt:lpstr>
      <vt:lpstr>2. Jazykový plán uměleckého díla a jeho struktura</vt:lpstr>
      <vt:lpstr>3. Slovník umělecké literatury</vt:lpstr>
      <vt:lpstr>3.1. Přímá pojmenování</vt:lpstr>
      <vt:lpstr>Prezentace aplikace PowerPoint</vt:lpstr>
      <vt:lpstr>3.2. Nepřímá (obrazná) pojmenování</vt:lpstr>
      <vt:lpstr>Prezentace aplikace PowerPoint</vt:lpstr>
      <vt:lpstr>Prezentace aplikace PowerPoint</vt:lpstr>
      <vt:lpstr>Určete typy obrazných/ neobrazných pojmenování.</vt:lpstr>
      <vt:lpstr>4. Syntaktické zobrazovací prostředky</vt:lpstr>
      <vt:lpstr>Prezentace aplikace PowerPoint</vt:lpstr>
      <vt:lpstr>Prezentace aplikace PowerPoint</vt:lpstr>
      <vt:lpstr>Určete typy figur.</vt:lpstr>
      <vt:lpstr>5. Použitá literatura a zdroje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75</cp:revision>
  <dcterms:created xsi:type="dcterms:W3CDTF">2012-12-08T17:08:47Z</dcterms:created>
  <dcterms:modified xsi:type="dcterms:W3CDTF">2014-07-05T16:46:07Z</dcterms:modified>
</cp:coreProperties>
</file>